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32" r:id="rId3"/>
    <p:sldId id="373" r:id="rId4"/>
    <p:sldId id="374" r:id="rId5"/>
    <p:sldId id="375" r:id="rId6"/>
    <p:sldId id="284" r:id="rId7"/>
    <p:sldId id="394" r:id="rId8"/>
    <p:sldId id="377" r:id="rId9"/>
    <p:sldId id="378" r:id="rId10"/>
    <p:sldId id="376" r:id="rId11"/>
    <p:sldId id="379" r:id="rId12"/>
    <p:sldId id="380" r:id="rId13"/>
    <p:sldId id="381" r:id="rId14"/>
    <p:sldId id="382" r:id="rId15"/>
    <p:sldId id="383" r:id="rId16"/>
    <p:sldId id="385" r:id="rId17"/>
    <p:sldId id="388" r:id="rId18"/>
    <p:sldId id="277" r:id="rId19"/>
    <p:sldId id="3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91"/>
    <p:restoredTop sz="94674"/>
  </p:normalViewPr>
  <p:slideViewPr>
    <p:cSldViewPr snapToGrid="0" snapToObjects="1">
      <p:cViewPr>
        <p:scale>
          <a:sx n="140" d="100"/>
          <a:sy n="140" d="100"/>
        </p:scale>
        <p:origin x="100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94E73-D68D-D840-9761-5CDBAD5D9D9E}" type="doc">
      <dgm:prSet loTypeId="urn:microsoft.com/office/officeart/2005/8/layout/hierarchy2" loCatId="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AF5FA316-ADC3-E64B-9074-18A04DD4BECA}">
      <dgm:prSet phldrT="[Text]"/>
      <dgm:spPr/>
      <dgm:t>
        <a:bodyPr/>
        <a:lstStyle/>
        <a:p>
          <a:r>
            <a:rPr lang="en-US" dirty="0" smtClean="0"/>
            <a:t>Drop-based</a:t>
          </a:r>
          <a:r>
            <a:rPr lang="en-US" baseline="0" dirty="0" smtClean="0"/>
            <a:t> system</a:t>
          </a:r>
          <a:endParaRPr lang="en-US" dirty="0"/>
        </a:p>
      </dgm:t>
    </dgm:pt>
    <dgm:pt modelId="{721CF978-F27F-6541-8471-2EBC50524B95}" type="parTrans" cxnId="{6AE181CC-01CD-8641-BF55-D7E82C393F7D}">
      <dgm:prSet/>
      <dgm:spPr/>
      <dgm:t>
        <a:bodyPr/>
        <a:lstStyle/>
        <a:p>
          <a:endParaRPr lang="en-US"/>
        </a:p>
      </dgm:t>
    </dgm:pt>
    <dgm:pt modelId="{58345693-F87B-FA42-8D5A-1E8798C9AC14}" type="sibTrans" cxnId="{6AE181CC-01CD-8641-BF55-D7E82C393F7D}">
      <dgm:prSet/>
      <dgm:spPr/>
      <dgm:t>
        <a:bodyPr/>
        <a:lstStyle/>
        <a:p>
          <a:endParaRPr lang="en-US"/>
        </a:p>
      </dgm:t>
    </dgm:pt>
    <dgm:pt modelId="{307ADB96-89D3-CC40-998F-3CBE6AF50E1C}">
      <dgm:prSet phldrT="[Text]"/>
      <dgm:spPr/>
      <dgm:t>
        <a:bodyPr/>
        <a:lstStyle/>
        <a:p>
          <a:r>
            <a:rPr lang="en-US" dirty="0" smtClean="0"/>
            <a:t>Is it reliable?</a:t>
          </a:r>
          <a:endParaRPr lang="en-US" dirty="0"/>
        </a:p>
      </dgm:t>
    </dgm:pt>
    <dgm:pt modelId="{3F158021-C9F2-BE47-9FF7-FD0BE6FFBAC2}" type="parTrans" cxnId="{B7128E75-1A77-0244-9040-987E7F106361}">
      <dgm:prSet/>
      <dgm:spPr/>
      <dgm:t>
        <a:bodyPr/>
        <a:lstStyle/>
        <a:p>
          <a:endParaRPr lang="en-US"/>
        </a:p>
      </dgm:t>
    </dgm:pt>
    <dgm:pt modelId="{B3A80307-C6F1-5442-9F9F-41B14DE572F1}" type="sibTrans" cxnId="{B7128E75-1A77-0244-9040-987E7F106361}">
      <dgm:prSet/>
      <dgm:spPr/>
      <dgm:t>
        <a:bodyPr/>
        <a:lstStyle/>
        <a:p>
          <a:endParaRPr lang="en-US"/>
        </a:p>
      </dgm:t>
    </dgm:pt>
    <dgm:pt modelId="{24A5DF5D-FE1E-5947-9BB8-75CD244E3B89}">
      <dgm:prSet phldrT="[Text]"/>
      <dgm:spPr/>
      <dgm:t>
        <a:bodyPr/>
        <a:lstStyle/>
        <a:p>
          <a:r>
            <a:rPr lang="en-US" dirty="0" smtClean="0"/>
            <a:t>Sensitivity: Cell</a:t>
          </a:r>
          <a:r>
            <a:rPr lang="en-US" baseline="0" dirty="0" smtClean="0"/>
            <a:t> line &amp; synthetic RNA</a:t>
          </a:r>
          <a:endParaRPr lang="en-US" dirty="0"/>
        </a:p>
      </dgm:t>
    </dgm:pt>
    <dgm:pt modelId="{22043606-2B5A-A54D-8398-12C0ED16FDCD}" type="parTrans" cxnId="{D6D07067-8979-194A-BF77-3763F10D45D0}">
      <dgm:prSet/>
      <dgm:spPr/>
      <dgm:t>
        <a:bodyPr/>
        <a:lstStyle/>
        <a:p>
          <a:endParaRPr lang="en-US"/>
        </a:p>
      </dgm:t>
    </dgm:pt>
    <dgm:pt modelId="{EB237C54-7BF1-F044-8EEA-C32A55F2B8CD}" type="sibTrans" cxnId="{D6D07067-8979-194A-BF77-3763F10D45D0}">
      <dgm:prSet/>
      <dgm:spPr/>
      <dgm:t>
        <a:bodyPr/>
        <a:lstStyle/>
        <a:p>
          <a:endParaRPr lang="en-US"/>
        </a:p>
      </dgm:t>
    </dgm:pt>
    <dgm:pt modelId="{65361A99-67C7-6240-9BEC-962926A23ED3}">
      <dgm:prSet phldrT="[Text]"/>
      <dgm:spPr/>
      <dgm:t>
        <a:bodyPr/>
        <a:lstStyle/>
        <a:p>
          <a:r>
            <a:rPr lang="en-US" dirty="0" smtClean="0"/>
            <a:t>Massive population: PBMC</a:t>
          </a:r>
          <a:endParaRPr lang="en-US" dirty="0"/>
        </a:p>
      </dgm:t>
    </dgm:pt>
    <dgm:pt modelId="{280FD478-47FD-6C48-8CD9-ACA822FF9240}" type="parTrans" cxnId="{314FD1DC-3BFD-194A-8BD5-B46A17908471}">
      <dgm:prSet/>
      <dgm:spPr/>
      <dgm:t>
        <a:bodyPr/>
        <a:lstStyle/>
        <a:p>
          <a:endParaRPr lang="en-US"/>
        </a:p>
      </dgm:t>
    </dgm:pt>
    <dgm:pt modelId="{3AB17877-BE9F-C941-99AE-6CD63E039295}" type="sibTrans" cxnId="{314FD1DC-3BFD-194A-8BD5-B46A17908471}">
      <dgm:prSet/>
      <dgm:spPr/>
      <dgm:t>
        <a:bodyPr/>
        <a:lstStyle/>
        <a:p>
          <a:endParaRPr lang="en-US"/>
        </a:p>
      </dgm:t>
    </dgm:pt>
    <dgm:pt modelId="{ACED7435-050B-FD49-AEB2-199F0977DA19}">
      <dgm:prSet phldrT="[Text]"/>
      <dgm:spPr/>
      <dgm:t>
        <a:bodyPr/>
        <a:lstStyle/>
        <a:p>
          <a:r>
            <a:rPr lang="en-US" dirty="0" smtClean="0"/>
            <a:t>How can it be applied?</a:t>
          </a:r>
          <a:endParaRPr lang="en-US" dirty="0"/>
        </a:p>
      </dgm:t>
    </dgm:pt>
    <dgm:pt modelId="{39C75392-844B-184C-B2BF-4A3152215C79}" type="parTrans" cxnId="{7F52630F-0FD2-E44C-9143-16910BEE4735}">
      <dgm:prSet/>
      <dgm:spPr/>
      <dgm:t>
        <a:bodyPr/>
        <a:lstStyle/>
        <a:p>
          <a:endParaRPr lang="en-US"/>
        </a:p>
      </dgm:t>
    </dgm:pt>
    <dgm:pt modelId="{B6321040-235A-6A43-8226-170C1DC72AAD}" type="sibTrans" cxnId="{7F52630F-0FD2-E44C-9143-16910BEE4735}">
      <dgm:prSet/>
      <dgm:spPr/>
      <dgm:t>
        <a:bodyPr/>
        <a:lstStyle/>
        <a:p>
          <a:endParaRPr lang="en-US"/>
        </a:p>
      </dgm:t>
    </dgm:pt>
    <dgm:pt modelId="{470BF3E7-FBB4-E545-AEB0-448715307B96}">
      <dgm:prSet phldrT="[Text]"/>
      <dgm:spPr/>
      <dgm:t>
        <a:bodyPr/>
        <a:lstStyle/>
        <a:p>
          <a:r>
            <a:rPr lang="en-US" dirty="0" smtClean="0"/>
            <a:t>Sequence variation; AML patients</a:t>
          </a:r>
          <a:endParaRPr lang="en-US" dirty="0"/>
        </a:p>
      </dgm:t>
    </dgm:pt>
    <dgm:pt modelId="{D6D4F34E-AEBF-8843-B451-F5EB35626609}" type="parTrans" cxnId="{AA5B1C2F-3295-A24D-8B21-DEF8F644E108}">
      <dgm:prSet/>
      <dgm:spPr/>
      <dgm:t>
        <a:bodyPr/>
        <a:lstStyle/>
        <a:p>
          <a:endParaRPr lang="en-US"/>
        </a:p>
      </dgm:t>
    </dgm:pt>
    <dgm:pt modelId="{6DCF45A7-DC85-8246-8199-321531B05FF8}" type="sibTrans" cxnId="{AA5B1C2F-3295-A24D-8B21-DEF8F644E108}">
      <dgm:prSet/>
      <dgm:spPr/>
      <dgm:t>
        <a:bodyPr/>
        <a:lstStyle/>
        <a:p>
          <a:endParaRPr lang="en-US"/>
        </a:p>
      </dgm:t>
    </dgm:pt>
    <dgm:pt modelId="{45DD9EC1-C400-4548-8919-113AA7D4AF04}">
      <dgm:prSet/>
      <dgm:spPr/>
      <dgm:t>
        <a:bodyPr/>
        <a:lstStyle/>
        <a:p>
          <a:r>
            <a:rPr lang="en-US" dirty="0" smtClean="0"/>
            <a:t>What’s it like?</a:t>
          </a:r>
        </a:p>
        <a:p>
          <a:r>
            <a:rPr lang="en-US" dirty="0" smtClean="0"/>
            <a:t>What’s it advantage?</a:t>
          </a:r>
          <a:endParaRPr lang="en-US" dirty="0"/>
        </a:p>
      </dgm:t>
    </dgm:pt>
    <dgm:pt modelId="{82871F29-ED52-8348-8E26-97AFAD19CED2}" type="parTrans" cxnId="{DC89AB07-3440-3A46-82A6-0BAFDD870946}">
      <dgm:prSet/>
      <dgm:spPr/>
      <dgm:t>
        <a:bodyPr/>
        <a:lstStyle/>
        <a:p>
          <a:endParaRPr lang="en-US"/>
        </a:p>
      </dgm:t>
    </dgm:pt>
    <dgm:pt modelId="{348B1B58-7493-314D-8C07-6BCBF8E2EF3D}" type="sibTrans" cxnId="{DC89AB07-3440-3A46-82A6-0BAFDD870946}">
      <dgm:prSet/>
      <dgm:spPr/>
      <dgm:t>
        <a:bodyPr/>
        <a:lstStyle/>
        <a:p>
          <a:endParaRPr lang="en-US"/>
        </a:p>
      </dgm:t>
    </dgm:pt>
    <dgm:pt modelId="{2EDC77B7-C286-1A41-9E9B-700D578A126B}" type="pres">
      <dgm:prSet presAssocID="{11594E73-D68D-D840-9761-5CDBAD5D9D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3CFB3C-817E-3A48-97A2-BFB085B02E66}" type="pres">
      <dgm:prSet presAssocID="{AF5FA316-ADC3-E64B-9074-18A04DD4BECA}" presName="root1" presStyleCnt="0"/>
      <dgm:spPr/>
    </dgm:pt>
    <dgm:pt modelId="{9466D02B-F3F7-A948-AC1C-DC4C318EBCDD}" type="pres">
      <dgm:prSet presAssocID="{AF5FA316-ADC3-E64B-9074-18A04DD4BE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D0848D-221A-BC48-B48B-80A34544A3EF}" type="pres">
      <dgm:prSet presAssocID="{AF5FA316-ADC3-E64B-9074-18A04DD4BECA}" presName="level2hierChild" presStyleCnt="0"/>
      <dgm:spPr/>
    </dgm:pt>
    <dgm:pt modelId="{A5B8F56A-0FE2-D743-A4B7-6A01DE946E82}" type="pres">
      <dgm:prSet presAssocID="{82871F29-ED52-8348-8E26-97AFAD19CED2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6882487E-F4E4-7242-9369-29C46D2E8C1F}" type="pres">
      <dgm:prSet presAssocID="{82871F29-ED52-8348-8E26-97AFAD19CED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7CA6FC0-4CFC-764C-AFED-B0877A6199F1}" type="pres">
      <dgm:prSet presAssocID="{45DD9EC1-C400-4548-8919-113AA7D4AF04}" presName="root2" presStyleCnt="0"/>
      <dgm:spPr/>
    </dgm:pt>
    <dgm:pt modelId="{1B2ED17F-9787-3F4C-93A1-6AAFA04F58D1}" type="pres">
      <dgm:prSet presAssocID="{45DD9EC1-C400-4548-8919-113AA7D4AF04}" presName="LevelTwoTextNode" presStyleLbl="node2" presStyleIdx="0" presStyleCnt="3" custScaleX="1209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40FC7E-3495-104D-BA3E-FBA06B2A1352}" type="pres">
      <dgm:prSet presAssocID="{45DD9EC1-C400-4548-8919-113AA7D4AF04}" presName="level3hierChild" presStyleCnt="0"/>
      <dgm:spPr/>
    </dgm:pt>
    <dgm:pt modelId="{7F6C940B-E77B-4545-96EA-CC542074BEC1}" type="pres">
      <dgm:prSet presAssocID="{3F158021-C9F2-BE47-9FF7-FD0BE6FFBAC2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CE221106-D724-7344-B7FE-A334848D2173}" type="pres">
      <dgm:prSet presAssocID="{3F158021-C9F2-BE47-9FF7-FD0BE6FFBAC2}" presName="connTx" presStyleLbl="parChTrans1D2" presStyleIdx="1" presStyleCnt="3"/>
      <dgm:spPr/>
      <dgm:t>
        <a:bodyPr/>
        <a:lstStyle/>
        <a:p>
          <a:endParaRPr lang="en-US"/>
        </a:p>
      </dgm:t>
    </dgm:pt>
    <dgm:pt modelId="{917C0A12-4894-B94E-9FEB-2BD6807DA918}" type="pres">
      <dgm:prSet presAssocID="{307ADB96-89D3-CC40-998F-3CBE6AF50E1C}" presName="root2" presStyleCnt="0"/>
      <dgm:spPr/>
    </dgm:pt>
    <dgm:pt modelId="{993268FD-6785-0942-86EA-3AFF7E7D3AA6}" type="pres">
      <dgm:prSet presAssocID="{307ADB96-89D3-CC40-998F-3CBE6AF50E1C}" presName="LevelTwoTextNode" presStyleLbl="node2" presStyleIdx="1" presStyleCnt="3" custLinFactNeighborX="-535" custLinFactNeighborY="23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87EF6B-F9B6-BB43-921F-95B5D121E97F}" type="pres">
      <dgm:prSet presAssocID="{307ADB96-89D3-CC40-998F-3CBE6AF50E1C}" presName="level3hierChild" presStyleCnt="0"/>
      <dgm:spPr/>
    </dgm:pt>
    <dgm:pt modelId="{4FE84633-AE40-1449-8DC0-EF13C85E6140}" type="pres">
      <dgm:prSet presAssocID="{22043606-2B5A-A54D-8398-12C0ED16FDCD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F2328923-AFE5-CC49-A0EE-B4E00BE0B384}" type="pres">
      <dgm:prSet presAssocID="{22043606-2B5A-A54D-8398-12C0ED16FDCD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A1E8F0B-C8FE-E945-8CE1-382BED6D9296}" type="pres">
      <dgm:prSet presAssocID="{24A5DF5D-FE1E-5947-9BB8-75CD244E3B89}" presName="root2" presStyleCnt="0"/>
      <dgm:spPr/>
    </dgm:pt>
    <dgm:pt modelId="{D5E99AE1-01BE-2748-AB1C-8D7CEDA24280}" type="pres">
      <dgm:prSet presAssocID="{24A5DF5D-FE1E-5947-9BB8-75CD244E3B89}" presName="LevelTwoTextNode" presStyleLbl="node3" presStyleIdx="0" presStyleCnt="3" custScaleX="130279" custLinFactNeighborX="-535" custLinFactNeighborY="107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2FE374-1969-2249-B03D-68CA3D10EFA6}" type="pres">
      <dgm:prSet presAssocID="{24A5DF5D-FE1E-5947-9BB8-75CD244E3B89}" presName="level3hierChild" presStyleCnt="0"/>
      <dgm:spPr/>
    </dgm:pt>
    <dgm:pt modelId="{E3FCC574-97A3-FB48-9D09-734275AEA4BA}" type="pres">
      <dgm:prSet presAssocID="{280FD478-47FD-6C48-8CD9-ACA822FF9240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DFBE9ED-9E7A-4040-BBBA-D02FFA001585}" type="pres">
      <dgm:prSet presAssocID="{280FD478-47FD-6C48-8CD9-ACA822FF9240}" presName="connTx" presStyleLbl="parChTrans1D3" presStyleIdx="1" presStyleCnt="3"/>
      <dgm:spPr/>
      <dgm:t>
        <a:bodyPr/>
        <a:lstStyle/>
        <a:p>
          <a:endParaRPr lang="en-US"/>
        </a:p>
      </dgm:t>
    </dgm:pt>
    <dgm:pt modelId="{B439B0CC-1C0F-974B-8DDC-53C6DCC78C8F}" type="pres">
      <dgm:prSet presAssocID="{65361A99-67C7-6240-9BEC-962926A23ED3}" presName="root2" presStyleCnt="0"/>
      <dgm:spPr/>
    </dgm:pt>
    <dgm:pt modelId="{C1E115DA-D3CC-A844-AB4B-1B986B56B898}" type="pres">
      <dgm:prSet presAssocID="{65361A99-67C7-6240-9BEC-962926A23ED3}" presName="LevelTwoTextNode" presStyleLbl="node3" presStyleIdx="1" presStyleCnt="3" custScaleX="130167" custLinFactNeighborY="117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1D591-9CE5-E84F-A5A4-68C6BEAB7159}" type="pres">
      <dgm:prSet presAssocID="{65361A99-67C7-6240-9BEC-962926A23ED3}" presName="level3hierChild" presStyleCnt="0"/>
      <dgm:spPr/>
    </dgm:pt>
    <dgm:pt modelId="{75A6CFEB-67A3-CA43-BD45-1591AAA8C811}" type="pres">
      <dgm:prSet presAssocID="{39C75392-844B-184C-B2BF-4A3152215C79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9596E996-77B0-2149-897D-9E1DE0B0AEC2}" type="pres">
      <dgm:prSet presAssocID="{39C75392-844B-184C-B2BF-4A3152215C79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3FE4EEF-8826-874D-B455-4FEF0EAB9428}" type="pres">
      <dgm:prSet presAssocID="{ACED7435-050B-FD49-AEB2-199F0977DA19}" presName="root2" presStyleCnt="0"/>
      <dgm:spPr/>
    </dgm:pt>
    <dgm:pt modelId="{0C6DA586-A010-8D4F-8534-D9946D0822AF}" type="pres">
      <dgm:prSet presAssocID="{ACED7435-050B-FD49-AEB2-199F0977DA19}" presName="LevelTwoTextNode" presStyleLbl="node2" presStyleIdx="2" presStyleCnt="3" custLinFactNeighborY="13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583DD-369F-5942-BB8F-D8247895A532}" type="pres">
      <dgm:prSet presAssocID="{ACED7435-050B-FD49-AEB2-199F0977DA19}" presName="level3hierChild" presStyleCnt="0"/>
      <dgm:spPr/>
    </dgm:pt>
    <dgm:pt modelId="{A4418773-A83A-BC40-B967-718CDD147037}" type="pres">
      <dgm:prSet presAssocID="{D6D4F34E-AEBF-8843-B451-F5EB35626609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40568D03-3C14-EF43-82B1-61C1BE78ED8F}" type="pres">
      <dgm:prSet presAssocID="{D6D4F34E-AEBF-8843-B451-F5EB35626609}" presName="connTx" presStyleLbl="parChTrans1D3" presStyleIdx="2" presStyleCnt="3"/>
      <dgm:spPr/>
      <dgm:t>
        <a:bodyPr/>
        <a:lstStyle/>
        <a:p>
          <a:endParaRPr lang="en-US"/>
        </a:p>
      </dgm:t>
    </dgm:pt>
    <dgm:pt modelId="{64B259CD-4C97-804B-A357-09C1C4B343B2}" type="pres">
      <dgm:prSet presAssocID="{470BF3E7-FBB4-E545-AEB0-448715307B96}" presName="root2" presStyleCnt="0"/>
      <dgm:spPr/>
    </dgm:pt>
    <dgm:pt modelId="{42321AF1-E8F7-FC4E-9882-12234A7CEC37}" type="pres">
      <dgm:prSet presAssocID="{470BF3E7-FBB4-E545-AEB0-448715307B96}" presName="LevelTwoTextNode" presStyleLbl="node3" presStyleIdx="2" presStyleCnt="3" custScaleX="130767" custLinFactNeighborY="13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664A9F-ADA8-A84E-9944-1F2FD70EDC7C}" type="pres">
      <dgm:prSet presAssocID="{470BF3E7-FBB4-E545-AEB0-448715307B96}" presName="level3hierChild" presStyleCnt="0"/>
      <dgm:spPr/>
    </dgm:pt>
  </dgm:ptLst>
  <dgm:cxnLst>
    <dgm:cxn modelId="{2C1118EF-7687-9A4B-A462-7C6CC0C4F6EF}" type="presOf" srcId="{470BF3E7-FBB4-E545-AEB0-448715307B96}" destId="{42321AF1-E8F7-FC4E-9882-12234A7CEC37}" srcOrd="0" destOrd="0" presId="urn:microsoft.com/office/officeart/2005/8/layout/hierarchy2"/>
    <dgm:cxn modelId="{D6D07067-8979-194A-BF77-3763F10D45D0}" srcId="{307ADB96-89D3-CC40-998F-3CBE6AF50E1C}" destId="{24A5DF5D-FE1E-5947-9BB8-75CD244E3B89}" srcOrd="0" destOrd="0" parTransId="{22043606-2B5A-A54D-8398-12C0ED16FDCD}" sibTransId="{EB237C54-7BF1-F044-8EEA-C32A55F2B8CD}"/>
    <dgm:cxn modelId="{0114C82B-A2D5-2B4B-9A5D-01F79EAE53F2}" type="presOf" srcId="{22043606-2B5A-A54D-8398-12C0ED16FDCD}" destId="{F2328923-AFE5-CC49-A0EE-B4E00BE0B384}" srcOrd="1" destOrd="0" presId="urn:microsoft.com/office/officeart/2005/8/layout/hierarchy2"/>
    <dgm:cxn modelId="{A1401BE7-BE74-264B-8C6F-B52664ED6468}" type="presOf" srcId="{65361A99-67C7-6240-9BEC-962926A23ED3}" destId="{C1E115DA-D3CC-A844-AB4B-1B986B56B898}" srcOrd="0" destOrd="0" presId="urn:microsoft.com/office/officeart/2005/8/layout/hierarchy2"/>
    <dgm:cxn modelId="{7F52630F-0FD2-E44C-9143-16910BEE4735}" srcId="{AF5FA316-ADC3-E64B-9074-18A04DD4BECA}" destId="{ACED7435-050B-FD49-AEB2-199F0977DA19}" srcOrd="2" destOrd="0" parTransId="{39C75392-844B-184C-B2BF-4A3152215C79}" sibTransId="{B6321040-235A-6A43-8226-170C1DC72AAD}"/>
    <dgm:cxn modelId="{E4002A5B-D8E3-C842-AD22-2108F94825BD}" type="presOf" srcId="{280FD478-47FD-6C48-8CD9-ACA822FF9240}" destId="{0DFBE9ED-9E7A-4040-BBBA-D02FFA001585}" srcOrd="1" destOrd="0" presId="urn:microsoft.com/office/officeart/2005/8/layout/hierarchy2"/>
    <dgm:cxn modelId="{7E5A8452-69AB-7646-821F-8908FA865F5B}" type="presOf" srcId="{39C75392-844B-184C-B2BF-4A3152215C79}" destId="{9596E996-77B0-2149-897D-9E1DE0B0AEC2}" srcOrd="1" destOrd="0" presId="urn:microsoft.com/office/officeart/2005/8/layout/hierarchy2"/>
    <dgm:cxn modelId="{5189015E-D98A-BF41-9A95-08317BD89308}" type="presOf" srcId="{24A5DF5D-FE1E-5947-9BB8-75CD244E3B89}" destId="{D5E99AE1-01BE-2748-AB1C-8D7CEDA24280}" srcOrd="0" destOrd="0" presId="urn:microsoft.com/office/officeart/2005/8/layout/hierarchy2"/>
    <dgm:cxn modelId="{ADB10DCD-27B9-5542-A2FD-646D9B14CAAB}" type="presOf" srcId="{82871F29-ED52-8348-8E26-97AFAD19CED2}" destId="{A5B8F56A-0FE2-D743-A4B7-6A01DE946E82}" srcOrd="0" destOrd="0" presId="urn:microsoft.com/office/officeart/2005/8/layout/hierarchy2"/>
    <dgm:cxn modelId="{DC89AB07-3440-3A46-82A6-0BAFDD870946}" srcId="{AF5FA316-ADC3-E64B-9074-18A04DD4BECA}" destId="{45DD9EC1-C400-4548-8919-113AA7D4AF04}" srcOrd="0" destOrd="0" parTransId="{82871F29-ED52-8348-8E26-97AFAD19CED2}" sibTransId="{348B1B58-7493-314D-8C07-6BCBF8E2EF3D}"/>
    <dgm:cxn modelId="{13532545-92E3-3B47-998F-8478EDF4FBAC}" type="presOf" srcId="{3F158021-C9F2-BE47-9FF7-FD0BE6FFBAC2}" destId="{CE221106-D724-7344-B7FE-A334848D2173}" srcOrd="1" destOrd="0" presId="urn:microsoft.com/office/officeart/2005/8/layout/hierarchy2"/>
    <dgm:cxn modelId="{D4A65149-FBDE-4142-AFD9-FB3D65DC3F13}" type="presOf" srcId="{AF5FA316-ADC3-E64B-9074-18A04DD4BECA}" destId="{9466D02B-F3F7-A948-AC1C-DC4C318EBCDD}" srcOrd="0" destOrd="0" presId="urn:microsoft.com/office/officeart/2005/8/layout/hierarchy2"/>
    <dgm:cxn modelId="{6E6BB0DA-A1AE-6849-8A9B-1396C2816433}" type="presOf" srcId="{ACED7435-050B-FD49-AEB2-199F0977DA19}" destId="{0C6DA586-A010-8D4F-8534-D9946D0822AF}" srcOrd="0" destOrd="0" presId="urn:microsoft.com/office/officeart/2005/8/layout/hierarchy2"/>
    <dgm:cxn modelId="{2DEF93D6-B53C-B047-896D-9E6F0DB8C37E}" type="presOf" srcId="{280FD478-47FD-6C48-8CD9-ACA822FF9240}" destId="{E3FCC574-97A3-FB48-9D09-734275AEA4BA}" srcOrd="0" destOrd="0" presId="urn:microsoft.com/office/officeart/2005/8/layout/hierarchy2"/>
    <dgm:cxn modelId="{810C47B1-1FF7-9944-9686-F41186E47CFD}" type="presOf" srcId="{11594E73-D68D-D840-9761-5CDBAD5D9D9E}" destId="{2EDC77B7-C286-1A41-9E9B-700D578A126B}" srcOrd="0" destOrd="0" presId="urn:microsoft.com/office/officeart/2005/8/layout/hierarchy2"/>
    <dgm:cxn modelId="{C7F758D9-6DCF-9947-8B75-97FDBC19422D}" type="presOf" srcId="{22043606-2B5A-A54D-8398-12C0ED16FDCD}" destId="{4FE84633-AE40-1449-8DC0-EF13C85E6140}" srcOrd="0" destOrd="0" presId="urn:microsoft.com/office/officeart/2005/8/layout/hierarchy2"/>
    <dgm:cxn modelId="{005E4B8D-268A-BF48-B043-F5750E3A7B92}" type="presOf" srcId="{39C75392-844B-184C-B2BF-4A3152215C79}" destId="{75A6CFEB-67A3-CA43-BD45-1591AAA8C811}" srcOrd="0" destOrd="0" presId="urn:microsoft.com/office/officeart/2005/8/layout/hierarchy2"/>
    <dgm:cxn modelId="{3A41EB53-34BA-104F-9B78-95F394D22E79}" type="presOf" srcId="{D6D4F34E-AEBF-8843-B451-F5EB35626609}" destId="{40568D03-3C14-EF43-82B1-61C1BE78ED8F}" srcOrd="1" destOrd="0" presId="urn:microsoft.com/office/officeart/2005/8/layout/hierarchy2"/>
    <dgm:cxn modelId="{6AE181CC-01CD-8641-BF55-D7E82C393F7D}" srcId="{11594E73-D68D-D840-9761-5CDBAD5D9D9E}" destId="{AF5FA316-ADC3-E64B-9074-18A04DD4BECA}" srcOrd="0" destOrd="0" parTransId="{721CF978-F27F-6541-8471-2EBC50524B95}" sibTransId="{58345693-F87B-FA42-8D5A-1E8798C9AC14}"/>
    <dgm:cxn modelId="{DFC2285B-F1C9-A241-9B95-738C615538E4}" type="presOf" srcId="{82871F29-ED52-8348-8E26-97AFAD19CED2}" destId="{6882487E-F4E4-7242-9369-29C46D2E8C1F}" srcOrd="1" destOrd="0" presId="urn:microsoft.com/office/officeart/2005/8/layout/hierarchy2"/>
    <dgm:cxn modelId="{14504023-9B50-BB45-8AC6-3F0E52A14820}" type="presOf" srcId="{45DD9EC1-C400-4548-8919-113AA7D4AF04}" destId="{1B2ED17F-9787-3F4C-93A1-6AAFA04F58D1}" srcOrd="0" destOrd="0" presId="urn:microsoft.com/office/officeart/2005/8/layout/hierarchy2"/>
    <dgm:cxn modelId="{C827611F-8C5A-0C43-9C50-C2101D75808B}" type="presOf" srcId="{307ADB96-89D3-CC40-998F-3CBE6AF50E1C}" destId="{993268FD-6785-0942-86EA-3AFF7E7D3AA6}" srcOrd="0" destOrd="0" presId="urn:microsoft.com/office/officeart/2005/8/layout/hierarchy2"/>
    <dgm:cxn modelId="{AA5B1C2F-3295-A24D-8B21-DEF8F644E108}" srcId="{ACED7435-050B-FD49-AEB2-199F0977DA19}" destId="{470BF3E7-FBB4-E545-AEB0-448715307B96}" srcOrd="0" destOrd="0" parTransId="{D6D4F34E-AEBF-8843-B451-F5EB35626609}" sibTransId="{6DCF45A7-DC85-8246-8199-321531B05FF8}"/>
    <dgm:cxn modelId="{314FD1DC-3BFD-194A-8BD5-B46A17908471}" srcId="{307ADB96-89D3-CC40-998F-3CBE6AF50E1C}" destId="{65361A99-67C7-6240-9BEC-962926A23ED3}" srcOrd="1" destOrd="0" parTransId="{280FD478-47FD-6C48-8CD9-ACA822FF9240}" sibTransId="{3AB17877-BE9F-C941-99AE-6CD63E039295}"/>
    <dgm:cxn modelId="{ED7C28FC-42D1-F446-A843-33755B54BF78}" type="presOf" srcId="{3F158021-C9F2-BE47-9FF7-FD0BE6FFBAC2}" destId="{7F6C940B-E77B-4545-96EA-CC542074BEC1}" srcOrd="0" destOrd="0" presId="urn:microsoft.com/office/officeart/2005/8/layout/hierarchy2"/>
    <dgm:cxn modelId="{B7128E75-1A77-0244-9040-987E7F106361}" srcId="{AF5FA316-ADC3-E64B-9074-18A04DD4BECA}" destId="{307ADB96-89D3-CC40-998F-3CBE6AF50E1C}" srcOrd="1" destOrd="0" parTransId="{3F158021-C9F2-BE47-9FF7-FD0BE6FFBAC2}" sibTransId="{B3A80307-C6F1-5442-9F9F-41B14DE572F1}"/>
    <dgm:cxn modelId="{819EC33D-8A64-AC45-A391-16C3A23D0E3E}" type="presOf" srcId="{D6D4F34E-AEBF-8843-B451-F5EB35626609}" destId="{A4418773-A83A-BC40-B967-718CDD147037}" srcOrd="0" destOrd="0" presId="urn:microsoft.com/office/officeart/2005/8/layout/hierarchy2"/>
    <dgm:cxn modelId="{80F97CC5-C211-EA40-BC83-EC7A938299F7}" type="presParOf" srcId="{2EDC77B7-C286-1A41-9E9B-700D578A126B}" destId="{573CFB3C-817E-3A48-97A2-BFB085B02E66}" srcOrd="0" destOrd="0" presId="urn:microsoft.com/office/officeart/2005/8/layout/hierarchy2"/>
    <dgm:cxn modelId="{BB85F8E5-2D06-7742-A0DA-7832BDF0E3C0}" type="presParOf" srcId="{573CFB3C-817E-3A48-97A2-BFB085B02E66}" destId="{9466D02B-F3F7-A948-AC1C-DC4C318EBCDD}" srcOrd="0" destOrd="0" presId="urn:microsoft.com/office/officeart/2005/8/layout/hierarchy2"/>
    <dgm:cxn modelId="{2120D109-66B9-BB4B-A79A-5CBDD148474C}" type="presParOf" srcId="{573CFB3C-817E-3A48-97A2-BFB085B02E66}" destId="{8FD0848D-221A-BC48-B48B-80A34544A3EF}" srcOrd="1" destOrd="0" presId="urn:microsoft.com/office/officeart/2005/8/layout/hierarchy2"/>
    <dgm:cxn modelId="{C513782D-1CD8-9649-9B79-FBC8079CBB43}" type="presParOf" srcId="{8FD0848D-221A-BC48-B48B-80A34544A3EF}" destId="{A5B8F56A-0FE2-D743-A4B7-6A01DE946E82}" srcOrd="0" destOrd="0" presId="urn:microsoft.com/office/officeart/2005/8/layout/hierarchy2"/>
    <dgm:cxn modelId="{5C68A563-E729-C546-9005-39966916FEC5}" type="presParOf" srcId="{A5B8F56A-0FE2-D743-A4B7-6A01DE946E82}" destId="{6882487E-F4E4-7242-9369-29C46D2E8C1F}" srcOrd="0" destOrd="0" presId="urn:microsoft.com/office/officeart/2005/8/layout/hierarchy2"/>
    <dgm:cxn modelId="{D3EEB1E1-C3F2-9749-9324-77AF487A0491}" type="presParOf" srcId="{8FD0848D-221A-BC48-B48B-80A34544A3EF}" destId="{07CA6FC0-4CFC-764C-AFED-B0877A6199F1}" srcOrd="1" destOrd="0" presId="urn:microsoft.com/office/officeart/2005/8/layout/hierarchy2"/>
    <dgm:cxn modelId="{6D1CB7B4-BC67-8442-ADC3-9F92290D1556}" type="presParOf" srcId="{07CA6FC0-4CFC-764C-AFED-B0877A6199F1}" destId="{1B2ED17F-9787-3F4C-93A1-6AAFA04F58D1}" srcOrd="0" destOrd="0" presId="urn:microsoft.com/office/officeart/2005/8/layout/hierarchy2"/>
    <dgm:cxn modelId="{7220A400-C3DA-3241-B136-0C7BC0BE22E9}" type="presParOf" srcId="{07CA6FC0-4CFC-764C-AFED-B0877A6199F1}" destId="{0A40FC7E-3495-104D-BA3E-FBA06B2A1352}" srcOrd="1" destOrd="0" presId="urn:microsoft.com/office/officeart/2005/8/layout/hierarchy2"/>
    <dgm:cxn modelId="{559E4D5D-1143-2148-8FE1-BBC47A6E8A3E}" type="presParOf" srcId="{8FD0848D-221A-BC48-B48B-80A34544A3EF}" destId="{7F6C940B-E77B-4545-96EA-CC542074BEC1}" srcOrd="2" destOrd="0" presId="urn:microsoft.com/office/officeart/2005/8/layout/hierarchy2"/>
    <dgm:cxn modelId="{491116D2-C479-ED40-9FEB-72AE1DFDB14A}" type="presParOf" srcId="{7F6C940B-E77B-4545-96EA-CC542074BEC1}" destId="{CE221106-D724-7344-B7FE-A334848D2173}" srcOrd="0" destOrd="0" presId="urn:microsoft.com/office/officeart/2005/8/layout/hierarchy2"/>
    <dgm:cxn modelId="{65CB9FC8-8BC0-6943-BA07-E076544B7921}" type="presParOf" srcId="{8FD0848D-221A-BC48-B48B-80A34544A3EF}" destId="{917C0A12-4894-B94E-9FEB-2BD6807DA918}" srcOrd="3" destOrd="0" presId="urn:microsoft.com/office/officeart/2005/8/layout/hierarchy2"/>
    <dgm:cxn modelId="{5510A9E9-467D-A54E-811C-E2D53D8798DA}" type="presParOf" srcId="{917C0A12-4894-B94E-9FEB-2BD6807DA918}" destId="{993268FD-6785-0942-86EA-3AFF7E7D3AA6}" srcOrd="0" destOrd="0" presId="urn:microsoft.com/office/officeart/2005/8/layout/hierarchy2"/>
    <dgm:cxn modelId="{C30D31BD-BCF8-E445-BA13-7E477190D9BD}" type="presParOf" srcId="{917C0A12-4894-B94E-9FEB-2BD6807DA918}" destId="{1A87EF6B-F9B6-BB43-921F-95B5D121E97F}" srcOrd="1" destOrd="0" presId="urn:microsoft.com/office/officeart/2005/8/layout/hierarchy2"/>
    <dgm:cxn modelId="{45417832-156D-9047-A85C-05076D84AD60}" type="presParOf" srcId="{1A87EF6B-F9B6-BB43-921F-95B5D121E97F}" destId="{4FE84633-AE40-1449-8DC0-EF13C85E6140}" srcOrd="0" destOrd="0" presId="urn:microsoft.com/office/officeart/2005/8/layout/hierarchy2"/>
    <dgm:cxn modelId="{F8603729-477E-E644-A3A0-7F5314BF16C1}" type="presParOf" srcId="{4FE84633-AE40-1449-8DC0-EF13C85E6140}" destId="{F2328923-AFE5-CC49-A0EE-B4E00BE0B384}" srcOrd="0" destOrd="0" presId="urn:microsoft.com/office/officeart/2005/8/layout/hierarchy2"/>
    <dgm:cxn modelId="{0CF50BBF-2C1D-2043-BAEC-3B8506F4E08D}" type="presParOf" srcId="{1A87EF6B-F9B6-BB43-921F-95B5D121E97F}" destId="{FA1E8F0B-C8FE-E945-8CE1-382BED6D9296}" srcOrd="1" destOrd="0" presId="urn:microsoft.com/office/officeart/2005/8/layout/hierarchy2"/>
    <dgm:cxn modelId="{BEC87AD9-E9A0-A648-8B30-BCAC93FCD04E}" type="presParOf" srcId="{FA1E8F0B-C8FE-E945-8CE1-382BED6D9296}" destId="{D5E99AE1-01BE-2748-AB1C-8D7CEDA24280}" srcOrd="0" destOrd="0" presId="urn:microsoft.com/office/officeart/2005/8/layout/hierarchy2"/>
    <dgm:cxn modelId="{84D317C5-0E6F-6C44-814D-E4C07B9310EB}" type="presParOf" srcId="{FA1E8F0B-C8FE-E945-8CE1-382BED6D9296}" destId="{6C2FE374-1969-2249-B03D-68CA3D10EFA6}" srcOrd="1" destOrd="0" presId="urn:microsoft.com/office/officeart/2005/8/layout/hierarchy2"/>
    <dgm:cxn modelId="{3039692F-24A6-CF40-981E-C076B879A660}" type="presParOf" srcId="{1A87EF6B-F9B6-BB43-921F-95B5D121E97F}" destId="{E3FCC574-97A3-FB48-9D09-734275AEA4BA}" srcOrd="2" destOrd="0" presId="urn:microsoft.com/office/officeart/2005/8/layout/hierarchy2"/>
    <dgm:cxn modelId="{19BCB6CD-E171-FA41-AC64-A6E6056E3D62}" type="presParOf" srcId="{E3FCC574-97A3-FB48-9D09-734275AEA4BA}" destId="{0DFBE9ED-9E7A-4040-BBBA-D02FFA001585}" srcOrd="0" destOrd="0" presId="urn:microsoft.com/office/officeart/2005/8/layout/hierarchy2"/>
    <dgm:cxn modelId="{56FB5BD4-65D7-F047-999D-F970C42D8623}" type="presParOf" srcId="{1A87EF6B-F9B6-BB43-921F-95B5D121E97F}" destId="{B439B0CC-1C0F-974B-8DDC-53C6DCC78C8F}" srcOrd="3" destOrd="0" presId="urn:microsoft.com/office/officeart/2005/8/layout/hierarchy2"/>
    <dgm:cxn modelId="{9AB0438D-9268-0E42-9BBC-BF3B733FF415}" type="presParOf" srcId="{B439B0CC-1C0F-974B-8DDC-53C6DCC78C8F}" destId="{C1E115DA-D3CC-A844-AB4B-1B986B56B898}" srcOrd="0" destOrd="0" presId="urn:microsoft.com/office/officeart/2005/8/layout/hierarchy2"/>
    <dgm:cxn modelId="{954CF413-906C-6345-A527-18BD0796AE58}" type="presParOf" srcId="{B439B0CC-1C0F-974B-8DDC-53C6DCC78C8F}" destId="{EFA1D591-9CE5-E84F-A5A4-68C6BEAB7159}" srcOrd="1" destOrd="0" presId="urn:microsoft.com/office/officeart/2005/8/layout/hierarchy2"/>
    <dgm:cxn modelId="{15AC1D68-1785-4042-925B-88B189902963}" type="presParOf" srcId="{8FD0848D-221A-BC48-B48B-80A34544A3EF}" destId="{75A6CFEB-67A3-CA43-BD45-1591AAA8C811}" srcOrd="4" destOrd="0" presId="urn:microsoft.com/office/officeart/2005/8/layout/hierarchy2"/>
    <dgm:cxn modelId="{CD4DB82F-0715-AB4F-9B69-20F7AA79251F}" type="presParOf" srcId="{75A6CFEB-67A3-CA43-BD45-1591AAA8C811}" destId="{9596E996-77B0-2149-897D-9E1DE0B0AEC2}" srcOrd="0" destOrd="0" presId="urn:microsoft.com/office/officeart/2005/8/layout/hierarchy2"/>
    <dgm:cxn modelId="{B469A94C-B8F7-934D-9A15-28E96450A8F2}" type="presParOf" srcId="{8FD0848D-221A-BC48-B48B-80A34544A3EF}" destId="{53FE4EEF-8826-874D-B455-4FEF0EAB9428}" srcOrd="5" destOrd="0" presId="urn:microsoft.com/office/officeart/2005/8/layout/hierarchy2"/>
    <dgm:cxn modelId="{998BC9A4-175E-9D43-8891-2E2C429745F5}" type="presParOf" srcId="{53FE4EEF-8826-874D-B455-4FEF0EAB9428}" destId="{0C6DA586-A010-8D4F-8534-D9946D0822AF}" srcOrd="0" destOrd="0" presId="urn:microsoft.com/office/officeart/2005/8/layout/hierarchy2"/>
    <dgm:cxn modelId="{9BEE394A-8B53-F841-84FA-D66A6D1C2F7A}" type="presParOf" srcId="{53FE4EEF-8826-874D-B455-4FEF0EAB9428}" destId="{0ED583DD-369F-5942-BB8F-D8247895A532}" srcOrd="1" destOrd="0" presId="urn:microsoft.com/office/officeart/2005/8/layout/hierarchy2"/>
    <dgm:cxn modelId="{86F99272-C2EC-B946-A1BF-9E2B6A5ED431}" type="presParOf" srcId="{0ED583DD-369F-5942-BB8F-D8247895A532}" destId="{A4418773-A83A-BC40-B967-718CDD147037}" srcOrd="0" destOrd="0" presId="urn:microsoft.com/office/officeart/2005/8/layout/hierarchy2"/>
    <dgm:cxn modelId="{035502AD-9186-A541-BE41-D1C3EAD5E6C2}" type="presParOf" srcId="{A4418773-A83A-BC40-B967-718CDD147037}" destId="{40568D03-3C14-EF43-82B1-61C1BE78ED8F}" srcOrd="0" destOrd="0" presId="urn:microsoft.com/office/officeart/2005/8/layout/hierarchy2"/>
    <dgm:cxn modelId="{920BC14A-B8B7-024B-8541-97AD3CFBF6B4}" type="presParOf" srcId="{0ED583DD-369F-5942-BB8F-D8247895A532}" destId="{64B259CD-4C97-804B-A357-09C1C4B343B2}" srcOrd="1" destOrd="0" presId="urn:microsoft.com/office/officeart/2005/8/layout/hierarchy2"/>
    <dgm:cxn modelId="{0F686AC6-276A-4445-BA6D-3188D2126E51}" type="presParOf" srcId="{64B259CD-4C97-804B-A357-09C1C4B343B2}" destId="{42321AF1-E8F7-FC4E-9882-12234A7CEC37}" srcOrd="0" destOrd="0" presId="urn:microsoft.com/office/officeart/2005/8/layout/hierarchy2"/>
    <dgm:cxn modelId="{CB22197D-9C1A-D94D-88FC-D45941E5D5C6}" type="presParOf" srcId="{64B259CD-4C97-804B-A357-09C1C4B343B2}" destId="{B2664A9F-ADA8-A84E-9944-1F2FD70EDC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6D02B-F3F7-A948-AC1C-DC4C318EBCDD}">
      <dsp:nvSpPr>
        <dsp:cNvPr id="0" name=""/>
        <dsp:cNvSpPr/>
      </dsp:nvSpPr>
      <dsp:spPr>
        <a:xfrm>
          <a:off x="1215" y="1817868"/>
          <a:ext cx="1732140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Drop-based</a:t>
          </a:r>
          <a:r>
            <a:rPr lang="en-US" sz="1700" kern="1200" baseline="0" dirty="0" smtClean="0"/>
            <a:t> system</a:t>
          </a:r>
          <a:endParaRPr lang="en-US" sz="1700" kern="1200" dirty="0"/>
        </a:p>
      </dsp:txBody>
      <dsp:txXfrm>
        <a:off x="26581" y="1843234"/>
        <a:ext cx="1681408" cy="815338"/>
      </dsp:txXfrm>
    </dsp:sp>
    <dsp:sp modelId="{A5B8F56A-0FE2-D743-A4B7-6A01DE946E82}">
      <dsp:nvSpPr>
        <dsp:cNvPr id="0" name=""/>
        <dsp:cNvSpPr/>
      </dsp:nvSpPr>
      <dsp:spPr>
        <a:xfrm rot="17945813">
          <a:off x="1367390" y="1611101"/>
          <a:ext cx="142478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424785" y="17314"/>
              </a:lnTo>
            </a:path>
          </a:pathLst>
        </a:custGeom>
        <a:noFill/>
        <a:ln w="635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44164" y="1592795"/>
        <a:ext cx="71239" cy="71239"/>
      </dsp:txXfrm>
    </dsp:sp>
    <dsp:sp modelId="{1B2ED17F-9787-3F4C-93A1-6AAFA04F58D1}">
      <dsp:nvSpPr>
        <dsp:cNvPr id="0" name=""/>
        <dsp:cNvSpPr/>
      </dsp:nvSpPr>
      <dsp:spPr>
        <a:xfrm>
          <a:off x="2426211" y="572892"/>
          <a:ext cx="2095803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What’s it like?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What’s it advantage?</a:t>
          </a:r>
          <a:endParaRPr lang="en-US" sz="1700" kern="1200" dirty="0"/>
        </a:p>
      </dsp:txBody>
      <dsp:txXfrm>
        <a:off x="2451577" y="598258"/>
        <a:ext cx="2045071" cy="815338"/>
      </dsp:txXfrm>
    </dsp:sp>
    <dsp:sp modelId="{7F6C940B-E77B-4545-96EA-CC542074BEC1}">
      <dsp:nvSpPr>
        <dsp:cNvPr id="0" name=""/>
        <dsp:cNvSpPr/>
      </dsp:nvSpPr>
      <dsp:spPr>
        <a:xfrm rot="21373497">
          <a:off x="1732612" y="2211036"/>
          <a:ext cx="68507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685075" y="17314"/>
              </a:lnTo>
            </a:path>
          </a:pathLst>
        </a:custGeom>
        <a:noFill/>
        <a:ln w="635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58023" y="2211224"/>
        <a:ext cx="34253" cy="34253"/>
      </dsp:txXfrm>
    </dsp:sp>
    <dsp:sp modelId="{993268FD-6785-0942-86EA-3AFF7E7D3AA6}">
      <dsp:nvSpPr>
        <dsp:cNvPr id="0" name=""/>
        <dsp:cNvSpPr/>
      </dsp:nvSpPr>
      <dsp:spPr>
        <a:xfrm>
          <a:off x="2416944" y="1772763"/>
          <a:ext cx="1732140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Is it reliable?</a:t>
          </a:r>
          <a:endParaRPr lang="en-US" sz="1700" kern="1200" dirty="0"/>
        </a:p>
      </dsp:txBody>
      <dsp:txXfrm>
        <a:off x="2442310" y="1798129"/>
        <a:ext cx="1681408" cy="815338"/>
      </dsp:txXfrm>
    </dsp:sp>
    <dsp:sp modelId="{4FE84633-AE40-1449-8DC0-EF13C85E6140}">
      <dsp:nvSpPr>
        <dsp:cNvPr id="0" name=""/>
        <dsp:cNvSpPr/>
      </dsp:nvSpPr>
      <dsp:spPr>
        <a:xfrm rot="19120563">
          <a:off x="4034217" y="1883882"/>
          <a:ext cx="922592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922592" y="17314"/>
              </a:lnTo>
            </a:path>
          </a:pathLst>
        </a:custGeom>
        <a:noFill/>
        <a:ln w="635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72448" y="1878132"/>
        <a:ext cx="46129" cy="46129"/>
      </dsp:txXfrm>
    </dsp:sp>
    <dsp:sp modelId="{D5E99AE1-01BE-2748-AB1C-8D7CEDA24280}">
      <dsp:nvSpPr>
        <dsp:cNvPr id="0" name=""/>
        <dsp:cNvSpPr/>
      </dsp:nvSpPr>
      <dsp:spPr>
        <a:xfrm>
          <a:off x="4841941" y="1163560"/>
          <a:ext cx="2256615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Sensitivity: Cell</a:t>
          </a:r>
          <a:r>
            <a:rPr lang="en-US" sz="1700" kern="1200" baseline="0" dirty="0" smtClean="0"/>
            <a:t> line &amp; synthetic RNA</a:t>
          </a:r>
          <a:endParaRPr lang="en-US" sz="1700" kern="1200" dirty="0"/>
        </a:p>
      </dsp:txBody>
      <dsp:txXfrm>
        <a:off x="4867307" y="1188926"/>
        <a:ext cx="2205883" cy="815338"/>
      </dsp:txXfrm>
    </dsp:sp>
    <dsp:sp modelId="{E3FCC574-97A3-FB48-9D09-734275AEA4BA}">
      <dsp:nvSpPr>
        <dsp:cNvPr id="0" name=""/>
        <dsp:cNvSpPr/>
      </dsp:nvSpPr>
      <dsp:spPr>
        <a:xfrm rot="1765557">
          <a:off x="4097087" y="2386506"/>
          <a:ext cx="806119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806119" y="17314"/>
              </a:lnTo>
            </a:path>
          </a:pathLst>
        </a:custGeom>
        <a:noFill/>
        <a:ln w="635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79994" y="2383668"/>
        <a:ext cx="40305" cy="40305"/>
      </dsp:txXfrm>
    </dsp:sp>
    <dsp:sp modelId="{C1E115DA-D3CC-A844-AB4B-1B986B56B898}">
      <dsp:nvSpPr>
        <dsp:cNvPr id="0" name=""/>
        <dsp:cNvSpPr/>
      </dsp:nvSpPr>
      <dsp:spPr>
        <a:xfrm>
          <a:off x="4851208" y="2168808"/>
          <a:ext cx="2254675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Massive population: PBMC</a:t>
          </a:r>
          <a:endParaRPr lang="en-US" sz="1700" kern="1200" dirty="0"/>
        </a:p>
      </dsp:txBody>
      <dsp:txXfrm>
        <a:off x="4876574" y="2194174"/>
        <a:ext cx="2203943" cy="815338"/>
      </dsp:txXfrm>
    </dsp:sp>
    <dsp:sp modelId="{75A6CFEB-67A3-CA43-BD45-1591AAA8C811}">
      <dsp:nvSpPr>
        <dsp:cNvPr id="0" name=""/>
        <dsp:cNvSpPr/>
      </dsp:nvSpPr>
      <dsp:spPr>
        <a:xfrm rot="3785757">
          <a:off x="1314192" y="2916316"/>
          <a:ext cx="1531181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531181" y="17314"/>
              </a:lnTo>
            </a:path>
          </a:pathLst>
        </a:custGeom>
        <a:noFill/>
        <a:ln w="635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41504" y="2895351"/>
        <a:ext cx="76559" cy="76559"/>
      </dsp:txXfrm>
    </dsp:sp>
    <dsp:sp modelId="{0C6DA586-A010-8D4F-8534-D9946D0822AF}">
      <dsp:nvSpPr>
        <dsp:cNvPr id="0" name=""/>
        <dsp:cNvSpPr/>
      </dsp:nvSpPr>
      <dsp:spPr>
        <a:xfrm>
          <a:off x="2426211" y="3183323"/>
          <a:ext cx="1732140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How can it be applied?</a:t>
          </a:r>
          <a:endParaRPr lang="en-US" sz="1700" kern="1200" dirty="0"/>
        </a:p>
      </dsp:txBody>
      <dsp:txXfrm>
        <a:off x="2451577" y="3208689"/>
        <a:ext cx="1681408" cy="815338"/>
      </dsp:txXfrm>
    </dsp:sp>
    <dsp:sp modelId="{A4418773-A83A-BC40-B967-718CDD147037}">
      <dsp:nvSpPr>
        <dsp:cNvPr id="0" name=""/>
        <dsp:cNvSpPr/>
      </dsp:nvSpPr>
      <dsp:spPr>
        <a:xfrm>
          <a:off x="4158352" y="3599044"/>
          <a:ext cx="692856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692856" y="17314"/>
              </a:lnTo>
            </a:path>
          </a:pathLst>
        </a:custGeom>
        <a:noFill/>
        <a:ln w="635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87459" y="3599037"/>
        <a:ext cx="34642" cy="34642"/>
      </dsp:txXfrm>
    </dsp:sp>
    <dsp:sp modelId="{42321AF1-E8F7-FC4E-9882-12234A7CEC37}">
      <dsp:nvSpPr>
        <dsp:cNvPr id="0" name=""/>
        <dsp:cNvSpPr/>
      </dsp:nvSpPr>
      <dsp:spPr>
        <a:xfrm>
          <a:off x="4851208" y="3183323"/>
          <a:ext cx="2265068" cy="866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Sequence variation; AML patients</a:t>
          </a:r>
          <a:endParaRPr lang="en-US" sz="1700" kern="1200" dirty="0"/>
        </a:p>
      </dsp:txBody>
      <dsp:txXfrm>
        <a:off x="4876574" y="3208689"/>
        <a:ext cx="2214336" cy="815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3D598-8838-654F-8385-3AAED04644D7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749AF-E92D-9C4B-80DB-528BD8D8C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B776A-3B4F-3549-83B4-A1AD38B823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2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40009-592E-414B-BEE7-E3EDDE15708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05592"/>
            <a:ext cx="8257032" cy="16562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Single-cell RNA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sequencing technologies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00100" y="3912742"/>
            <a:ext cx="8014716" cy="2314322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dirty="0" smtClean="0"/>
              <a:t>Why single-cell analysis is needed?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Main challenges in single-cell technologies?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Introduce </a:t>
            </a:r>
            <a:r>
              <a:rPr lang="en-US" dirty="0" err="1" smtClean="0"/>
              <a:t>Fluidigm</a:t>
            </a:r>
            <a:r>
              <a:rPr lang="en-US" dirty="0" smtClean="0"/>
              <a:t>, 10X, and Multiplex single cell methods.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Discussion:</a:t>
            </a:r>
          </a:p>
          <a:p>
            <a:pPr marL="914400" lvl="1" indent="-457200" algn="l">
              <a:buAutoNum type="arabicPeriod"/>
            </a:pPr>
            <a:r>
              <a:rPr lang="en-US" dirty="0" smtClean="0"/>
              <a:t>Differences of analytical approaches used for single cell data.</a:t>
            </a:r>
          </a:p>
          <a:p>
            <a:pPr marL="457200" indent="-45720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0577" y="201922"/>
            <a:ext cx="4302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Multiplex method based on FACS</a:t>
            </a: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699979"/>
            <a:ext cx="6041226" cy="5949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3344" y="6510528"/>
            <a:ext cx="2123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Rosenberg</a:t>
            </a:r>
            <a:r>
              <a:rPr lang="en-US" sz="1200" dirty="0" smtClean="0"/>
              <a:t> </a:t>
            </a:r>
            <a:r>
              <a:rPr lang="en-US" sz="1200" dirty="0" smtClean="0"/>
              <a:t>et. al, Science, </a:t>
            </a:r>
            <a:r>
              <a:rPr lang="en-US" sz="1200" dirty="0" smtClean="0"/>
              <a:t>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1109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b="-3959"/>
          <a:stretch/>
        </p:blipFill>
        <p:spPr>
          <a:xfrm>
            <a:off x="228600" y="1650233"/>
            <a:ext cx="8626252" cy="5007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03090"/>
            <a:ext cx="3389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 1, 10X Genomics</a:t>
            </a:r>
          </a:p>
          <a:p>
            <a:r>
              <a:rPr lang="en-US" sz="2400" dirty="0"/>
              <a:t>Droplet-based platform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92" y="548640"/>
            <a:ext cx="2984360" cy="27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8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056504" y="1122706"/>
          <a:ext cx="7117492" cy="450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1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5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Technical demonstration with cell lines and synthetic RNAs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0"/>
          <a:stretch/>
        </p:blipFill>
        <p:spPr>
          <a:xfrm>
            <a:off x="628650" y="1367080"/>
            <a:ext cx="7685593" cy="2811728"/>
          </a:xfrm>
        </p:spPr>
      </p:pic>
      <p:sp>
        <p:nvSpPr>
          <p:cNvPr id="6" name="TextBox 5"/>
          <p:cNvSpPr txBox="1"/>
          <p:nvPr/>
        </p:nvSpPr>
        <p:spPr>
          <a:xfrm>
            <a:off x="846281" y="4604936"/>
            <a:ext cx="7933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Multiplet</a:t>
            </a:r>
            <a:r>
              <a:rPr lang="en-US" sz="1500" dirty="0"/>
              <a:t> rate: relatively low: 1.6%</a:t>
            </a:r>
          </a:p>
          <a:p>
            <a:r>
              <a:rPr lang="en-US" sz="1500" dirty="0"/>
              <a:t>Capture rate: the ratio of the number of cells detected by sequencing and the number of cells loaded: 50%   </a:t>
            </a:r>
          </a:p>
          <a:p>
            <a:r>
              <a:rPr lang="en-US" sz="1500" dirty="0"/>
              <a:t>Detected ~4,500 genes and ~27,000 transcripts, in the depth of 100k read per cell.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4" y="1265023"/>
            <a:ext cx="3174361" cy="3081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982" y="4640858"/>
            <a:ext cx="7692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Mean UMI counts from sequencing highly correlated with molecule counts calculated from the loading concentration of ERCC.</a:t>
            </a:r>
          </a:p>
          <a:p>
            <a:r>
              <a:rPr lang="en-US" sz="1350" dirty="0"/>
              <a:t>When UMI counts are small, sampling noise dominates; when the UMI counts increase, technical variations become dominant.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14" y="1265023"/>
            <a:ext cx="3031165" cy="3081208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12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Detection of individual populations in mixed samples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485185"/>
            <a:ext cx="7780047" cy="3841933"/>
          </a:xfrm>
        </p:spPr>
      </p:pic>
      <p:sp>
        <p:nvSpPr>
          <p:cNvPr id="6" name="TextBox 5"/>
          <p:cNvSpPr txBox="1"/>
          <p:nvPr/>
        </p:nvSpPr>
        <p:spPr>
          <a:xfrm>
            <a:off x="5656228" y="5544295"/>
            <a:ext cx="2752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SNV: single nucleotide variation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98" y="1452466"/>
            <a:ext cx="4066539" cy="43089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" y="1324486"/>
            <a:ext cx="4330280" cy="4281166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7834"/>
          </a:xfrm>
        </p:spPr>
        <p:txBody>
          <a:bodyPr>
            <a:normAutofit/>
          </a:bodyPr>
          <a:lstStyle/>
          <a:p>
            <a:r>
              <a:rPr lang="en-US" sz="2400" dirty="0"/>
              <a:t>Subpopulation discovery from a large immune </a:t>
            </a:r>
            <a:r>
              <a:rPr lang="en-US" sz="2400" dirty="0" smtClean="0"/>
              <a:t>population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4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9144000" cy="4219101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汪欣欣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Name:</a:t>
            </a:r>
            <a:r>
              <a:rPr lang="en-US" u="sng" dirty="0"/>
              <a:t>	</a:t>
            </a:r>
            <a:r>
              <a:rPr lang="en-US" u="sng" dirty="0" smtClean="0"/>
              <a:t>		</a:t>
            </a:r>
            <a:r>
              <a:rPr lang="en-US" dirty="0" smtClean="0"/>
              <a:t>Date:</a:t>
            </a:r>
            <a:r>
              <a:rPr lang="en-US" u="sng" dirty="0" smtClean="0"/>
              <a:t>			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8737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en-US" dirty="0"/>
              <a:t>Why single cell analysis is needed 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List three main challenges on single cell sequencing experiments.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 List three single cell library preparation methods.</a:t>
            </a:r>
          </a:p>
          <a:p>
            <a:endParaRPr lang="en-US" dirty="0" smtClean="0"/>
          </a:p>
          <a:p>
            <a:r>
              <a:rPr lang="en-US" dirty="0"/>
              <a:t>4</a:t>
            </a:r>
            <a:r>
              <a:rPr lang="en-US" dirty="0" smtClean="0"/>
              <a:t>. What are the main differences between bulk and single cell </a:t>
            </a:r>
            <a:r>
              <a:rPr lang="en-US" altLang="zh-CN" dirty="0" smtClean="0"/>
              <a:t>RNA</a:t>
            </a:r>
            <a:r>
              <a:rPr lang="en-US" dirty="0" smtClean="0"/>
              <a:t>-</a:t>
            </a:r>
            <a:r>
              <a:rPr lang="en-US" dirty="0" err="1" smtClean="0"/>
              <a:t>seq</a:t>
            </a:r>
            <a:r>
              <a:rPr lang="en-US" dirty="0" smtClean="0"/>
              <a:t> analysis</a:t>
            </a:r>
            <a:r>
              <a:rPr lang="en-US" dirty="0"/>
              <a:t>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07360" y="381000"/>
            <a:ext cx="8709120" cy="8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97" tIns="63187" rIns="81597" bIns="40799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1451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zh-CN" sz="3200" dirty="0" smtClean="0">
                <a:solidFill>
                  <a:srgbClr val="000000"/>
                </a:solidFill>
              </a:rPr>
              <a:t>Why</a:t>
            </a:r>
            <a:r>
              <a:rPr lang="zh-CN" altLang="en-US" sz="3200" dirty="0" smtClean="0">
                <a:solidFill>
                  <a:srgbClr val="000000"/>
                </a:solidFill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</a:rPr>
              <a:t>single cell analysis is needed?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689"/>
            <a:ext cx="9144000" cy="48813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360" y="1394540"/>
            <a:ext cx="21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tumor heterogeneity</a:t>
            </a:r>
          </a:p>
        </p:txBody>
      </p:sp>
    </p:spTree>
    <p:extLst>
      <p:ext uri="{BB962C8B-B14F-4D97-AF65-F5344CB8AC3E}">
        <p14:creationId xmlns:p14="http://schemas.microsoft.com/office/powerpoint/2010/main" val="14270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2" y="0"/>
            <a:ext cx="90159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99600" y="452708"/>
            <a:ext cx="1662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4-6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Trillion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Cells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687800"/>
            <a:ext cx="8951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Baskerville" charset="0"/>
              </a:rPr>
              <a:t>To create comprehensive reference maps of all human </a:t>
            </a:r>
            <a:r>
              <a:rPr lang="en-US" dirty="0" smtClean="0">
                <a:solidFill>
                  <a:srgbClr val="002060"/>
                </a:solidFill>
                <a:latin typeface="Baskerville" charset="0"/>
              </a:rPr>
              <a:t>cells</a:t>
            </a:r>
            <a:r>
              <a:rPr lang="en-US" altLang="zh-CN" dirty="0" smtClean="0">
                <a:solidFill>
                  <a:srgbClr val="002060"/>
                </a:solidFill>
                <a:latin typeface="Baskerville" charset="0"/>
              </a:rPr>
              <a:t>-</a:t>
            </a:r>
            <a:r>
              <a:rPr lang="en-US" dirty="0" smtClean="0">
                <a:solidFill>
                  <a:srgbClr val="002060"/>
                </a:solidFill>
                <a:latin typeface="Baskerville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Baskerville" charset="0"/>
              </a:rPr>
              <a:t>fundamental units of </a:t>
            </a:r>
            <a:r>
              <a:rPr lang="en-US" dirty="0" smtClean="0">
                <a:solidFill>
                  <a:srgbClr val="002060"/>
                </a:solidFill>
                <a:latin typeface="Baskerville" charset="0"/>
              </a:rPr>
              <a:t>life</a:t>
            </a:r>
            <a:r>
              <a:rPr lang="en-US" altLang="zh-CN" dirty="0" smtClean="0">
                <a:solidFill>
                  <a:srgbClr val="002060"/>
                </a:solidFill>
                <a:latin typeface="Baskerville" charset="0"/>
              </a:rPr>
              <a:t>-</a:t>
            </a:r>
            <a:r>
              <a:rPr lang="en-US" dirty="0" smtClean="0">
                <a:solidFill>
                  <a:srgbClr val="002060"/>
                </a:solidFill>
                <a:latin typeface="Baskerville" charset="0"/>
              </a:rPr>
              <a:t>as </a:t>
            </a:r>
            <a:r>
              <a:rPr lang="en-US" dirty="0">
                <a:solidFill>
                  <a:srgbClr val="002060"/>
                </a:solidFill>
                <a:latin typeface="Baskerville" charset="0"/>
              </a:rPr>
              <a:t>a basis for both understanding human health and diagnosing, monitoring, and treating disease.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5240" y="254460"/>
            <a:ext cx="230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</a:rPr>
              <a:t>Human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Cell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Atlas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1655064"/>
            <a:ext cx="2523744" cy="1892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125" y="3684139"/>
            <a:ext cx="206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immune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251" y="1655064"/>
            <a:ext cx="2527034" cy="1892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8343" y="3684139"/>
            <a:ext cx="298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nervous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285" y="1655064"/>
            <a:ext cx="2416753" cy="1892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" y="4189738"/>
            <a:ext cx="3616109" cy="1892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5629" y="6219706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Epithelial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tissue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656" y="4192426"/>
            <a:ext cx="2422382" cy="1890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27457" y="621970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07360" y="381000"/>
            <a:ext cx="8709120" cy="8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97" tIns="63187" rIns="81597" bIns="40799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1451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zh-CN" sz="3200" dirty="0" smtClean="0">
                <a:solidFill>
                  <a:srgbClr val="000000"/>
                </a:solidFill>
              </a:rPr>
              <a:t>Main</a:t>
            </a:r>
            <a:r>
              <a:rPr lang="zh-CN" altLang="en-US" sz="3200" dirty="0" smtClean="0">
                <a:solidFill>
                  <a:srgbClr val="000000"/>
                </a:solidFill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</a:rPr>
              <a:t>challenges in single-cell technologies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952" y="1627632"/>
            <a:ext cx="76822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Experimental: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Single-cell isolation (avoid duplex) and identification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Low copy number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Library complexity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High-throughput cost</a:t>
            </a:r>
          </a:p>
          <a:p>
            <a:endParaRPr lang="en-US" dirty="0" smtClean="0"/>
          </a:p>
          <a:p>
            <a:r>
              <a:rPr lang="en-US" sz="2400" dirty="0" smtClean="0"/>
              <a:t>Analytical: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Quality control and data normalization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dirty="0" smtClean="0"/>
              <a:t>Every other aspects: SNP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calling, transcript quantification, DNA accessibility</a:t>
            </a:r>
            <a:r>
              <a:rPr lang="is-IS" altLang="zh-CN" dirty="0" smtClean="0"/>
              <a:t>…</a:t>
            </a:r>
          </a:p>
          <a:p>
            <a:pPr marL="285750" indent="-285750">
              <a:buFont typeface="Wingdings" charset="2"/>
              <a:buChar char="Ø"/>
            </a:pPr>
            <a:endParaRPr lang="is-IS" altLang="zh-CN" dirty="0"/>
          </a:p>
          <a:p>
            <a:r>
              <a:rPr lang="en-US" sz="2400" dirty="0"/>
              <a:t>Realize:</a:t>
            </a:r>
          </a:p>
          <a:p>
            <a:pPr marL="285750" indent="-285750">
              <a:buFont typeface="Wingdings" charset="2"/>
              <a:buChar char="Ø"/>
            </a:pPr>
            <a:r>
              <a:rPr lang="is-IS" altLang="zh-CN" dirty="0" smtClean="0"/>
              <a:t>Microfluidigm based technology</a:t>
            </a:r>
          </a:p>
          <a:p>
            <a:pPr marL="285750" indent="-285750">
              <a:buFont typeface="Wingdings" charset="2"/>
              <a:buChar char="Ø"/>
            </a:pPr>
            <a:r>
              <a:rPr lang="is-IS" altLang="zh-CN" dirty="0" smtClean="0"/>
              <a:t>Droplet-based platform</a:t>
            </a:r>
          </a:p>
          <a:p>
            <a:pPr marL="285750" indent="-285750">
              <a:buFont typeface="Wingdings" charset="2"/>
              <a:buChar char="Ø"/>
            </a:pPr>
            <a:r>
              <a:rPr lang="is-IS" altLang="zh-CN" dirty="0" smtClean="0"/>
              <a:t>Multiplex methods based on FACS</a:t>
            </a:r>
          </a:p>
          <a:p>
            <a:pPr marL="285750" indent="-285750">
              <a:buFont typeface="Wingdings" charset="2"/>
              <a:buChar char="Ø"/>
            </a:pPr>
            <a:endParaRPr lang="is-I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86786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06"/>
            <a:ext cx="9144000" cy="5233988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07360" y="381000"/>
            <a:ext cx="8709120" cy="8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97" tIns="63187" rIns="81597" bIns="40799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1451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200" dirty="0" smtClean="0">
                <a:solidFill>
                  <a:srgbClr val="000000"/>
                </a:solidFill>
              </a:rPr>
              <a:t>Most have been single celled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1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467" y="1105998"/>
            <a:ext cx="92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Cel-seq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4" y="1744004"/>
            <a:ext cx="4781935" cy="47819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65929" y="1105998"/>
            <a:ext cx="140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Smart-</a:t>
            </a:r>
            <a:r>
              <a:rPr lang="en-US" altLang="zh-CN" dirty="0" err="1"/>
              <a:t>seq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513" y="1637850"/>
            <a:ext cx="2955695" cy="4888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740" y="375658"/>
            <a:ext cx="634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Initial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scRNAseq</a:t>
            </a:r>
            <a:r>
              <a:rPr lang="en-US" altLang="zh-CN" sz="2400" dirty="0" smtClean="0"/>
              <a:t>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677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997"/>
            <a:ext cx="9144000" cy="4794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740" y="375658"/>
            <a:ext cx="634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Fluidigm</a:t>
            </a:r>
            <a:r>
              <a:rPr lang="en-US" sz="2400" dirty="0" smtClean="0"/>
              <a:t> C1 integrated fluidic circuit capture site and multi-step reaction architecture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081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73" y="319407"/>
            <a:ext cx="6704838" cy="567562"/>
          </a:xfrm>
        </p:spPr>
        <p:txBody>
          <a:bodyPr>
            <a:normAutofit/>
          </a:bodyPr>
          <a:lstStyle/>
          <a:p>
            <a:r>
              <a:rPr lang="en-US" sz="2400" dirty="0"/>
              <a:t>Droplet-based platform enables barcoding of </a:t>
            </a:r>
            <a:r>
              <a:rPr lang="en-US" sz="2400" dirty="0" smtClean="0"/>
              <a:t>cells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1011771"/>
            <a:ext cx="8182457" cy="4895253"/>
          </a:xfrm>
        </p:spPr>
      </p:pic>
      <p:sp>
        <p:nvSpPr>
          <p:cNvPr id="6" name="Rounded Rectangle 5"/>
          <p:cNvSpPr/>
          <p:nvPr/>
        </p:nvSpPr>
        <p:spPr>
          <a:xfrm>
            <a:off x="3244065" y="4196907"/>
            <a:ext cx="1046819" cy="339567"/>
          </a:xfrm>
          <a:prstGeom prst="round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8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12055</TotalTime>
  <Words>382</Words>
  <Application>Microsoft Macintosh PowerPoint</Application>
  <PresentationFormat>On-screen Show (4:3)</PresentationFormat>
  <Paragraphs>72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Baskerville</vt:lpstr>
      <vt:lpstr>Calibri</vt:lpstr>
      <vt:lpstr>Calibri Light</vt:lpstr>
      <vt:lpstr>ＭＳ Ｐゴシック</vt:lpstr>
      <vt:lpstr>Wingdings</vt:lpstr>
      <vt:lpstr>宋体</vt:lpstr>
      <vt:lpstr>Arial</vt:lpstr>
      <vt:lpstr>Office Theme</vt:lpstr>
      <vt:lpstr>Single-cell RNA sequencing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Droplet-based platform enables barcoding of cells</vt:lpstr>
      <vt:lpstr>PowerPoint Presentation</vt:lpstr>
      <vt:lpstr>PowerPoint Presentation</vt:lpstr>
      <vt:lpstr>PowerPoint Presentation</vt:lpstr>
      <vt:lpstr>Technical demonstration with cell lines and synthetic RNAs</vt:lpstr>
      <vt:lpstr>PowerPoint Presentation</vt:lpstr>
      <vt:lpstr>Detection of individual populations in mixed samples </vt:lpstr>
      <vt:lpstr>Subpopulation discovery from a large immune population</vt:lpstr>
      <vt:lpstr>PowerPoint Presentation</vt:lpstr>
      <vt:lpstr>PowerPoint Presentation</vt:lpstr>
      <vt:lpstr>Name:   Date:  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Transcriptome sequencing and ncRNAs (RNA-seq)</dc:title>
  <dc:creator>Microsoft Office User</dc:creator>
  <cp:lastModifiedBy>Microsoft Office User</cp:lastModifiedBy>
  <cp:revision>134</cp:revision>
  <cp:lastPrinted>2018-04-19T15:05:55Z</cp:lastPrinted>
  <dcterms:created xsi:type="dcterms:W3CDTF">2017-04-23T13:46:44Z</dcterms:created>
  <dcterms:modified xsi:type="dcterms:W3CDTF">2018-04-20T01:24:00Z</dcterms:modified>
</cp:coreProperties>
</file>