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mf" ContentType="image/x-wmf"/>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301" r:id="rId3"/>
    <p:sldId id="302" r:id="rId4"/>
    <p:sldId id="294" r:id="rId5"/>
    <p:sldId id="295" r:id="rId6"/>
    <p:sldId id="296" r:id="rId7"/>
    <p:sldId id="297" r:id="rId8"/>
    <p:sldId id="298" r:id="rId9"/>
    <p:sldId id="299" r:id="rId10"/>
    <p:sldId id="300"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2" r:id="rId30"/>
    <p:sldId id="323" r:id="rId31"/>
    <p:sldId id="324" r:id="rId32"/>
    <p:sldId id="325" r:id="rId33"/>
    <p:sldId id="326" r:id="rId34"/>
    <p:sldId id="327" r:id="rId35"/>
    <p:sldId id="328" r:id="rId36"/>
    <p:sldId id="329" r:id="rId37"/>
    <p:sldId id="330" r:id="rId38"/>
    <p:sldId id="331" r:id="rId39"/>
    <p:sldId id="277" r:id="rId40"/>
    <p:sldId id="33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91"/>
    <p:restoredTop sz="94674"/>
  </p:normalViewPr>
  <p:slideViewPr>
    <p:cSldViewPr snapToGrid="0" snapToObjects="1">
      <p:cViewPr>
        <p:scale>
          <a:sx n="140" d="100"/>
          <a:sy n="140" d="100"/>
        </p:scale>
        <p:origin x="100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3D598-8838-654F-8385-3AAED04644D7}" type="datetimeFigureOut">
              <a:rPr lang="en-US" smtClean="0"/>
              <a:t>4/12/18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749AF-E92D-9C4B-80DB-528BD8D8C97B}" type="slidenum">
              <a:rPr lang="en-US" smtClean="0"/>
              <a:t>‹#›</a:t>
            </a:fld>
            <a:endParaRPr lang="en-US"/>
          </a:p>
        </p:txBody>
      </p:sp>
    </p:spTree>
    <p:extLst>
      <p:ext uri="{BB962C8B-B14F-4D97-AF65-F5344CB8AC3E}">
        <p14:creationId xmlns:p14="http://schemas.microsoft.com/office/powerpoint/2010/main" val="23054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not trained as a biologist,</a:t>
            </a:r>
            <a:r>
              <a:rPr lang="en-US" baseline="0" dirty="0" smtClean="0"/>
              <a:t> and the central dogma was almost the only thing I knew in modern biology. </a:t>
            </a:r>
          </a:p>
          <a:p>
            <a:r>
              <a:rPr lang="en-US" baseline="0" dirty="0" smtClean="0"/>
              <a:t>RNA characteristics makes RNA study more challenging and thus more interesting.</a:t>
            </a:r>
          </a:p>
          <a:p>
            <a:r>
              <a:rPr lang="en-US" baseline="0" dirty="0" smtClean="0"/>
              <a:t>Instead of a liner structure, they all seems to work together for a particular function.</a:t>
            </a:r>
          </a:p>
          <a:p>
            <a:r>
              <a:rPr lang="en-US" baseline="0" dirty="0" smtClean="0"/>
              <a:t>Get a figure for X-inactivation.</a:t>
            </a:r>
          </a:p>
          <a:p>
            <a:r>
              <a:rPr lang="en-US" baseline="0" dirty="0" smtClean="0"/>
              <a:t>We noticed that other than the sequencing of the RNAs, one of a key factor that affects RNA in functioning in all these processes is its SHAPE</a:t>
            </a:r>
          </a:p>
        </p:txBody>
      </p:sp>
      <p:sp>
        <p:nvSpPr>
          <p:cNvPr id="4" name="Slide Number Placeholder 3"/>
          <p:cNvSpPr>
            <a:spLocks noGrp="1"/>
          </p:cNvSpPr>
          <p:nvPr>
            <p:ph type="sldNum" sz="quarter" idx="10"/>
          </p:nvPr>
        </p:nvSpPr>
        <p:spPr/>
        <p:txBody>
          <a:bodyPr/>
          <a:lstStyle/>
          <a:p>
            <a:fld id="{4E853117-6A4A-4C12-B574-A375B2D373B4}" type="slidenum">
              <a:rPr lang="en-US" smtClean="0"/>
              <a:t>2</a:t>
            </a:fld>
            <a:endParaRPr lang="en-US"/>
          </a:p>
        </p:txBody>
      </p:sp>
    </p:spTree>
    <p:extLst>
      <p:ext uri="{BB962C8B-B14F-4D97-AF65-F5344CB8AC3E}">
        <p14:creationId xmlns:p14="http://schemas.microsoft.com/office/powerpoint/2010/main" val="4058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17</a:t>
            </a:fld>
            <a:endParaRPr lang="en-US"/>
          </a:p>
        </p:txBody>
      </p:sp>
    </p:spTree>
    <p:extLst>
      <p:ext uri="{BB962C8B-B14F-4D97-AF65-F5344CB8AC3E}">
        <p14:creationId xmlns:p14="http://schemas.microsoft.com/office/powerpoint/2010/main" val="127163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19</a:t>
            </a:fld>
            <a:endParaRPr lang="en-US"/>
          </a:p>
        </p:txBody>
      </p:sp>
    </p:spTree>
    <p:extLst>
      <p:ext uri="{BB962C8B-B14F-4D97-AF65-F5344CB8AC3E}">
        <p14:creationId xmlns:p14="http://schemas.microsoft.com/office/powerpoint/2010/main" val="1755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23</a:t>
            </a:fld>
            <a:endParaRPr lang="en-US"/>
          </a:p>
        </p:txBody>
      </p:sp>
    </p:spTree>
    <p:extLst>
      <p:ext uri="{BB962C8B-B14F-4D97-AF65-F5344CB8AC3E}">
        <p14:creationId xmlns:p14="http://schemas.microsoft.com/office/powerpoint/2010/main" val="70264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24</a:t>
            </a:fld>
            <a:endParaRPr lang="en-US"/>
          </a:p>
        </p:txBody>
      </p:sp>
    </p:spTree>
    <p:extLst>
      <p:ext uri="{BB962C8B-B14F-4D97-AF65-F5344CB8AC3E}">
        <p14:creationId xmlns:p14="http://schemas.microsoft.com/office/powerpoint/2010/main" val="208793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27</a:t>
            </a:fld>
            <a:endParaRPr lang="en-US"/>
          </a:p>
        </p:txBody>
      </p:sp>
    </p:spTree>
    <p:extLst>
      <p:ext uri="{BB962C8B-B14F-4D97-AF65-F5344CB8AC3E}">
        <p14:creationId xmlns:p14="http://schemas.microsoft.com/office/powerpoint/2010/main" val="48333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me </a:t>
            </a:r>
            <a:r>
              <a:rPr lang="en-US" baseline="0" smtClean="0"/>
              <a:t>the gel. </a:t>
            </a:r>
            <a:r>
              <a:rPr lang="en-US" dirty="0" smtClean="0"/>
              <a:t>We validated 9 out of 10</a:t>
            </a:r>
            <a:r>
              <a:rPr lang="en-US" baseline="0" dirty="0" smtClean="0"/>
              <a:t> </a:t>
            </a:r>
            <a:r>
              <a:rPr lang="en-US" baseline="0" dirty="0" err="1" smtClean="0"/>
              <a:t>RiboSNitches</a:t>
            </a:r>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31</a:t>
            </a:fld>
            <a:endParaRPr lang="en-US"/>
          </a:p>
        </p:txBody>
      </p:sp>
    </p:spTree>
    <p:extLst>
      <p:ext uri="{BB962C8B-B14F-4D97-AF65-F5344CB8AC3E}">
        <p14:creationId xmlns:p14="http://schemas.microsoft.com/office/powerpoint/2010/main" val="179036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a:lstStyle/>
          <a:p>
            <a:fld id="{7E1B0F9B-9E6F-43BE-85BE-693CCDFD463C}" type="slidenum">
              <a:rPr lang="en-US">
                <a:solidFill>
                  <a:prstClr val="black"/>
                </a:solidFill>
              </a:rPr>
              <a:pPr/>
              <a:t>4</a:t>
            </a:fld>
            <a:endParaRPr 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a:lstStyle/>
          <a:p>
            <a:pPr eaLnBrk="1" hangingPunct="1">
              <a:spcBef>
                <a:spcPct val="0"/>
              </a:spcBef>
              <a:buFontTx/>
              <a:buChar char="-"/>
            </a:pPr>
            <a:r>
              <a:rPr lang="en-US" dirty="0" smtClean="0">
                <a:ea typeface="ＭＳ Ｐゴシック" pitchFamily="-65" charset="-128"/>
              </a:rPr>
              <a:t>First iteration is</a:t>
            </a:r>
            <a:r>
              <a:rPr lang="en-US" baseline="0" dirty="0" smtClean="0">
                <a:ea typeface="ＭＳ Ｐゴシック" pitchFamily="-65" charset="-128"/>
              </a:rPr>
              <a:t> </a:t>
            </a:r>
            <a:r>
              <a:rPr lang="en-US" dirty="0" smtClean="0">
                <a:ea typeface="ＭＳ Ｐゴシック" pitchFamily="-65" charset="-128"/>
              </a:rPr>
              <a:t>RNA folding in vitro—structural</a:t>
            </a:r>
            <a:r>
              <a:rPr lang="en-US" baseline="0" dirty="0" smtClean="0">
                <a:ea typeface="ＭＳ Ｐゴシック" pitchFamily="-65" charset="-128"/>
              </a:rPr>
              <a:t> information in RNA sequence itself.  As a first proof of principle, we did this on mRNAs from yeast, and this is what I will show you. More recently, we have developed methods to isolate natively folded RNA from cells without denaturing, which allows us to probe RNA structure in different biological states. </a:t>
            </a:r>
          </a:p>
          <a:p>
            <a:pPr eaLnBrk="1" hangingPunct="1">
              <a:spcBef>
                <a:spcPct val="0"/>
              </a:spcBef>
              <a:buFontTx/>
              <a:buNone/>
            </a:pPr>
            <a:r>
              <a:rPr lang="en-US" baseline="0" dirty="0" smtClean="0">
                <a:ea typeface="ＭＳ Ｐゴシック" pitchFamily="-65" charset="-128"/>
              </a:rPr>
              <a:t>-We and others, including work by Dr. </a:t>
            </a:r>
            <a:r>
              <a:rPr lang="en-US" baseline="0" dirty="0" err="1" smtClean="0">
                <a:ea typeface="ＭＳ Ｐゴシック" pitchFamily="-65" charset="-128"/>
              </a:rPr>
              <a:t>Doudna</a:t>
            </a:r>
            <a:r>
              <a:rPr lang="en-US" baseline="0" dirty="0" smtClean="0">
                <a:ea typeface="ＭＳ Ｐゴシック" pitchFamily="-65" charset="-128"/>
              </a:rPr>
              <a:t>, developed methods to increase throughput. </a:t>
            </a:r>
          </a:p>
          <a:p>
            <a:pPr eaLnBrk="1" hangingPunct="1">
              <a:spcBef>
                <a:spcPct val="0"/>
              </a:spcBef>
              <a:buFontTx/>
              <a:buNone/>
            </a:pPr>
            <a:r>
              <a:rPr lang="en-US" baseline="0" dirty="0" smtClean="0">
                <a:ea typeface="ＭＳ Ｐゴシック" pitchFamily="-65" charset="-128"/>
              </a:rPr>
              <a:t>We believe this technology reveals a New layer of </a:t>
            </a:r>
            <a:r>
              <a:rPr lang="en-US" baseline="0" dirty="0" err="1" smtClean="0">
                <a:ea typeface="ＭＳ Ｐゴシック" pitchFamily="-65" charset="-128"/>
              </a:rPr>
              <a:t>transcriptome</a:t>
            </a:r>
            <a:r>
              <a:rPr lang="en-US" baseline="0" dirty="0" smtClean="0">
                <a:ea typeface="ＭＳ Ｐゴシック" pitchFamily="-65" charset="-128"/>
              </a:rPr>
              <a:t> organization</a:t>
            </a:r>
            <a:endParaRPr lang="en-US" dirty="0" smtClean="0">
              <a:ea typeface="ＭＳ Ｐゴシック" pitchFamily="-65" charset="-128"/>
            </a:endParaRPr>
          </a:p>
        </p:txBody>
      </p:sp>
    </p:spTree>
    <p:extLst>
      <p:ext uri="{BB962C8B-B14F-4D97-AF65-F5344CB8AC3E}">
        <p14:creationId xmlns:p14="http://schemas.microsoft.com/office/powerpoint/2010/main" val="177405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features</a:t>
            </a:r>
            <a:r>
              <a:rPr lang="en-US" baseline="0" dirty="0" smtClean="0"/>
              <a:t> predicted by previous computational predictions. This is first systematic proof.</a:t>
            </a:r>
            <a:endParaRPr lang="en-US" dirty="0" smtClean="0"/>
          </a:p>
          <a:p>
            <a:r>
              <a:rPr lang="en-US" dirty="0" smtClean="0"/>
              <a:t>Wiggly signal in CDS.</a:t>
            </a:r>
          </a:p>
          <a:p>
            <a:r>
              <a:rPr lang="en-US" dirty="0" smtClean="0"/>
              <a:t>Better explain RBP data, same applies to</a:t>
            </a:r>
            <a:r>
              <a:rPr lang="en-US" baseline="0" dirty="0" smtClean="0"/>
              <a:t> </a:t>
            </a:r>
            <a:r>
              <a:rPr lang="en-US" baseline="0" dirty="0" err="1" smtClean="0"/>
              <a:t>miRNA</a:t>
            </a:r>
            <a:r>
              <a:rPr lang="en-US" baseline="0" smtClean="0"/>
              <a:t> targets</a:t>
            </a:r>
            <a:endParaRPr lang="en-US" dirty="0"/>
          </a:p>
        </p:txBody>
      </p:sp>
      <p:sp>
        <p:nvSpPr>
          <p:cNvPr id="4" name="Slide Number Placeholder 3"/>
          <p:cNvSpPr>
            <a:spLocks noGrp="1"/>
          </p:cNvSpPr>
          <p:nvPr>
            <p:ph type="sldNum" sz="quarter" idx="10"/>
          </p:nvPr>
        </p:nvSpPr>
        <p:spPr/>
        <p:txBody>
          <a:bodyPr/>
          <a:lstStyle/>
          <a:p>
            <a:pPr>
              <a:defRPr/>
            </a:pPr>
            <a:fld id="{7D22B6BF-6AC5-414D-9B6B-A8EFB16ED45D}" type="slidenum">
              <a:rPr lang="en-US" smtClean="0">
                <a:solidFill>
                  <a:srgbClr val="EEECE1"/>
                </a:solidFill>
              </a:rPr>
              <a:pPr>
                <a:defRPr/>
              </a:pPr>
              <a:t>5</a:t>
            </a:fld>
            <a:endParaRPr lang="en-US">
              <a:solidFill>
                <a:srgbClr val="EEECE1"/>
              </a:solidFill>
            </a:endParaRPr>
          </a:p>
        </p:txBody>
      </p:sp>
    </p:spTree>
    <p:extLst>
      <p:ext uri="{BB962C8B-B14F-4D97-AF65-F5344CB8AC3E}">
        <p14:creationId xmlns:p14="http://schemas.microsoft.com/office/powerpoint/2010/main" val="123590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of you who have worked with primers know how hybridization is a function of temperature. Specifically, a classical method called RNA </a:t>
            </a:r>
            <a:r>
              <a:rPr lang="en-US" baseline="0" dirty="0" err="1" smtClean="0"/>
              <a:t>calorimetry</a:t>
            </a:r>
            <a:r>
              <a:rPr lang="en-US" baseline="0" dirty="0" smtClean="0"/>
              <a:t> tracks how different bases in structured RNAs unfold at different temperatures. In cartoon example, </a:t>
            </a:r>
            <a:r>
              <a:rPr lang="en-US" baseline="0" dirty="0" err="1" smtClean="0"/>
              <a:t>calorimetry</a:t>
            </a:r>
            <a:r>
              <a:rPr lang="en-US" baseline="0" dirty="0" smtClean="0"/>
              <a:t> will show RNA contains two structured helices, one melts at 37, and the other one melts at higher </a:t>
            </a:r>
            <a:r>
              <a:rPr lang="en-US" baseline="0" dirty="0" err="1" smtClean="0"/>
              <a:t>temperapture</a:t>
            </a:r>
            <a:r>
              <a:rPr lang="en-US" baseline="0" dirty="0" smtClean="0"/>
              <a:t>. </a:t>
            </a:r>
          </a:p>
          <a:p>
            <a:r>
              <a:rPr lang="en-US" baseline="0" dirty="0" smtClean="0"/>
              <a:t>If we visualize this on PARS, we see four peaks. I have color coded the nucleotides to show how they pair up. But we do not know this ahead of time.  Also you notice that the even though the number of </a:t>
            </a:r>
            <a:r>
              <a:rPr lang="en-US" baseline="0" dirty="0" err="1" smtClean="0"/>
              <a:t>ds</a:t>
            </a:r>
            <a:r>
              <a:rPr lang="en-US" baseline="0" dirty="0" smtClean="0"/>
              <a:t> pairs may not correspond directly to the number of nucleotides of V1 reads b/c data is noisy. But if we melt (</a:t>
            </a:r>
            <a:r>
              <a:rPr lang="en-US" baseline="0" dirty="0" err="1" smtClean="0"/>
              <a:t>i</a:t>
            </a:r>
            <a:r>
              <a:rPr lang="en-US" baseline="0" dirty="0" smtClean="0"/>
              <a:t>) energetic environment of the green bases. (ii) reveal green-green and red-red. </a:t>
            </a:r>
          </a:p>
          <a:p>
            <a:r>
              <a:rPr lang="en-US" baseline="0" dirty="0" smtClean="0"/>
              <a:t>If we deep sequence a fixed number of reads, as we lose reads on green bases, we gain reads on red bases. </a:t>
            </a:r>
          </a:p>
          <a:p>
            <a:endParaRPr lang="en-US" baseline="0" dirty="0" smtClean="0"/>
          </a:p>
        </p:txBody>
      </p:sp>
      <p:sp>
        <p:nvSpPr>
          <p:cNvPr id="4" name="Slide Number Placeholder 3"/>
          <p:cNvSpPr>
            <a:spLocks noGrp="1"/>
          </p:cNvSpPr>
          <p:nvPr>
            <p:ph type="sldNum" sz="quarter" idx="10"/>
          </p:nvPr>
        </p:nvSpPr>
        <p:spPr/>
        <p:txBody>
          <a:bodyPr/>
          <a:lstStyle/>
          <a:p>
            <a:pPr>
              <a:defRPr/>
            </a:pPr>
            <a:fld id="{7D22B6BF-6AC5-414D-9B6B-A8EFB16ED45D}" type="slidenum">
              <a:rPr lang="en-US" smtClean="0">
                <a:solidFill>
                  <a:srgbClr val="EEECE1"/>
                </a:solidFill>
              </a:rPr>
              <a:pPr>
                <a:defRPr/>
              </a:pPr>
              <a:t>6</a:t>
            </a:fld>
            <a:endParaRPr lang="en-US">
              <a:solidFill>
                <a:srgbClr val="EEECE1"/>
              </a:solidFill>
            </a:endParaRPr>
          </a:p>
        </p:txBody>
      </p:sp>
    </p:spTree>
    <p:extLst>
      <p:ext uri="{BB962C8B-B14F-4D97-AF65-F5344CB8AC3E}">
        <p14:creationId xmlns:p14="http://schemas.microsoft.com/office/powerpoint/2010/main" val="167722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88BB2-9CEC-4E11-921C-6A49738F506B}" type="slidenum">
              <a:rPr lang="en-US">
                <a:solidFill>
                  <a:prstClr val="black"/>
                </a:solidFill>
              </a:rPr>
              <a:pPr/>
              <a:t>7</a:t>
            </a:fld>
            <a:endParaRPr lang="en-US">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party evaluation</a:t>
            </a:r>
          </a:p>
          <a:p>
            <a:r>
              <a:rPr lang="en-US" dirty="0" smtClean="0"/>
              <a:t>Careful controls to show enzymes</a:t>
            </a:r>
            <a:r>
              <a:rPr lang="en-US" baseline="0" dirty="0" smtClean="0"/>
              <a:t> maintain spec at diff temperatures. Enzyme concentration corrected for diff kinetics using doped in controls. We know that for RNA that does not melt we get exactly same </a:t>
            </a:r>
            <a:r>
              <a:rPr lang="en-US" baseline="0" dirty="0" err="1" smtClean="0"/>
              <a:t>Rnase</a:t>
            </a:r>
            <a:r>
              <a:rPr lang="en-US" baseline="0" dirty="0" smtClean="0"/>
              <a:t> footprint pattern. </a:t>
            </a:r>
            <a:endParaRPr lang="en-US" dirty="0"/>
          </a:p>
        </p:txBody>
      </p:sp>
    </p:spTree>
    <p:extLst>
      <p:ext uri="{BB962C8B-B14F-4D97-AF65-F5344CB8AC3E}">
        <p14:creationId xmlns:p14="http://schemas.microsoft.com/office/powerpoint/2010/main" val="25509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Party can</a:t>
            </a:r>
            <a:r>
              <a:rPr lang="en-US" baseline="0" dirty="0" smtClean="0"/>
              <a:t> detect melting temperatures per base.</a:t>
            </a:r>
            <a:endParaRPr lang="en-US" dirty="0" smtClean="0"/>
          </a:p>
          <a:p>
            <a:r>
              <a:rPr lang="en-US" dirty="0" smtClean="0">
                <a:solidFill>
                  <a:prstClr val="black"/>
                </a:solidFill>
                <a:latin typeface="Calibri"/>
              </a:rPr>
              <a:t>Top 5% of bases from 4842 genes (total number of bases for 4824 genes ~70million, so 5% of 70million = 3.5million bases.</a:t>
            </a:r>
          </a:p>
          <a:p>
            <a:r>
              <a:rPr lang="en-US" dirty="0" smtClean="0">
                <a:solidFill>
                  <a:prstClr val="black"/>
                </a:solidFill>
                <a:latin typeface="Calibri"/>
              </a:rPr>
              <a:t>Samples:  2 replicates of each temperature.  </a:t>
            </a:r>
          </a:p>
          <a:p>
            <a:r>
              <a:rPr lang="en-US" dirty="0" smtClean="0">
                <a:solidFill>
                  <a:prstClr val="black"/>
                </a:solidFill>
                <a:latin typeface="Calibri"/>
              </a:rPr>
              <a:t>This is done after 11nt smoothing.  Added additional 2 rows of 23C and 75C to enable more efficient calling of the early and the late transitions</a:t>
            </a:r>
          </a:p>
          <a:p>
            <a:r>
              <a:rPr lang="en-US" dirty="0" smtClean="0">
                <a:solidFill>
                  <a:prstClr val="black"/>
                </a:solidFill>
                <a:latin typeface="Calibri"/>
              </a:rPr>
              <a:t>Transitions called with </a:t>
            </a:r>
            <a:r>
              <a:rPr lang="en-US" dirty="0" err="1" smtClean="0">
                <a:solidFill>
                  <a:prstClr val="black"/>
                </a:solidFill>
                <a:latin typeface="Calibri"/>
              </a:rPr>
              <a:t>Stepminer</a:t>
            </a:r>
            <a:r>
              <a:rPr lang="en-US" dirty="0" smtClean="0">
                <a:solidFill>
                  <a:prstClr val="black"/>
                </a:solidFill>
                <a:latin typeface="Calibri"/>
              </a:rPr>
              <a:t> (FDR 0.15)</a:t>
            </a:r>
          </a:p>
          <a:p>
            <a:r>
              <a:rPr lang="en-US" dirty="0" smtClean="0">
                <a:solidFill>
                  <a:prstClr val="black"/>
                </a:solidFill>
                <a:latin typeface="Calibri"/>
              </a:rPr>
              <a:t>Mean centered per base, red means higher than median; green means lower than median.  </a:t>
            </a:r>
          </a:p>
          <a:p>
            <a:r>
              <a:rPr lang="en-US" dirty="0" smtClean="0">
                <a:solidFill>
                  <a:prstClr val="black"/>
                </a:solidFill>
                <a:latin typeface="Calibri"/>
              </a:rPr>
              <a:t>Highly reproducible. Single transition.</a:t>
            </a:r>
          </a:p>
          <a:p>
            <a:r>
              <a:rPr lang="en-US" dirty="0" smtClean="0">
                <a:solidFill>
                  <a:prstClr val="black"/>
                </a:solidFill>
                <a:latin typeface="Calibri"/>
              </a:rPr>
              <a:t>Melt 30-37 is a minority. </a:t>
            </a:r>
          </a:p>
          <a:p>
            <a:endParaRPr lang="en-US" dirty="0"/>
          </a:p>
        </p:txBody>
      </p:sp>
      <p:sp>
        <p:nvSpPr>
          <p:cNvPr id="4" name="Slide Number Placeholder 3"/>
          <p:cNvSpPr>
            <a:spLocks noGrp="1"/>
          </p:cNvSpPr>
          <p:nvPr>
            <p:ph type="sldNum" sz="quarter" idx="10"/>
          </p:nvPr>
        </p:nvSpPr>
        <p:spPr/>
        <p:txBody>
          <a:bodyPr/>
          <a:lstStyle/>
          <a:p>
            <a:pPr>
              <a:defRPr/>
            </a:pPr>
            <a:fld id="{7D22B6BF-6AC5-414D-9B6B-A8EFB16ED45D}" type="slidenum">
              <a:rPr lang="en-US" smtClean="0">
                <a:solidFill>
                  <a:srgbClr val="EEECE1"/>
                </a:solidFill>
              </a:rPr>
              <a:pPr>
                <a:defRPr/>
              </a:pPr>
              <a:t>8</a:t>
            </a:fld>
            <a:endParaRPr lang="en-US">
              <a:solidFill>
                <a:srgbClr val="EEECE1"/>
              </a:solidFill>
            </a:endParaRPr>
          </a:p>
        </p:txBody>
      </p:sp>
    </p:spTree>
    <p:extLst>
      <p:ext uri="{BB962C8B-B14F-4D97-AF65-F5344CB8AC3E}">
        <p14:creationId xmlns:p14="http://schemas.microsoft.com/office/powerpoint/2010/main" val="64066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Structural RNAs from coding RNAs. Nice validation:</a:t>
            </a:r>
            <a:r>
              <a:rPr lang="en-US" baseline="0" dirty="0" smtClean="0"/>
              <a:t> exactly known from classical biophysics work.  High structural stability is hard to evolve. </a:t>
            </a:r>
          </a:p>
          <a:p>
            <a:r>
              <a:rPr lang="en-US" baseline="0" dirty="0" smtClean="0"/>
              <a:t>lincRNAs look like other structural RNAs. Can potentially distinguish many antisense and </a:t>
            </a:r>
            <a:r>
              <a:rPr lang="en-US" baseline="0" dirty="0" err="1" smtClean="0"/>
              <a:t>ncRNA</a:t>
            </a:r>
            <a:r>
              <a:rPr lang="en-US" baseline="0" dirty="0" smtClean="0"/>
              <a:t> transcripts in human, between structural RNAs vs. noise. Not based on sequence, but biophysical properties</a:t>
            </a:r>
            <a:endParaRPr lang="en-US" dirty="0" smtClean="0"/>
          </a:p>
          <a:p>
            <a:r>
              <a:rPr lang="en-US" dirty="0" smtClean="0"/>
              <a:t>Transition:</a:t>
            </a:r>
            <a:r>
              <a:rPr lang="en-US" baseline="0" dirty="0" smtClean="0"/>
              <a:t> can also look at not just entire transcript, but energetic landscape of specific portions of transcript.</a:t>
            </a:r>
          </a:p>
          <a:p>
            <a:endParaRPr lang="en-US" dirty="0"/>
          </a:p>
        </p:txBody>
      </p:sp>
      <p:sp>
        <p:nvSpPr>
          <p:cNvPr id="4" name="Slide Number Placeholder 3"/>
          <p:cNvSpPr>
            <a:spLocks noGrp="1"/>
          </p:cNvSpPr>
          <p:nvPr>
            <p:ph type="sldNum" sz="quarter" idx="10"/>
          </p:nvPr>
        </p:nvSpPr>
        <p:spPr/>
        <p:txBody>
          <a:bodyPr/>
          <a:lstStyle/>
          <a:p>
            <a:fld id="{FA3F27D3-9766-4B1B-AAF1-C4EB8C2CABA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8229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landscape of melting temperatures in mRNAs demarcates open reading frames</a:t>
            </a:r>
            <a:endParaRPr lang="en-US" dirty="0" smtClean="0"/>
          </a:p>
          <a:p>
            <a:r>
              <a:rPr lang="en-US" dirty="0" smtClean="0"/>
              <a:t>Previously</a:t>
            </a:r>
            <a:r>
              <a:rPr lang="en-US" baseline="0" dirty="0" smtClean="0"/>
              <a:t> on static picture, translation start and stop both look like local minima—about the same. Confirms the globe pattern of RNA structure across functional portions of mRNAs, and confirmed predictions that UTRs are more accessible. Here we show…using rainbow colors. 5</a:t>
            </a:r>
          </a:p>
          <a:p>
            <a:r>
              <a:rPr lang="en-US" baseline="0" dirty="0" smtClean="0"/>
              <a:t>5’ UTR before start codon is energetic minima of transcript—structurally organized to direct translation initiation—start tape here. Per base average Tm can be calculated, and The most </a:t>
            </a:r>
            <a:r>
              <a:rPr lang="en-US" baseline="0" dirty="0" err="1" smtClean="0"/>
              <a:t>meltable</a:t>
            </a:r>
            <a:r>
              <a:rPr lang="en-US" baseline="0" dirty="0" smtClean="0"/>
              <a:t> part of the entire mRNA reside in this area. And the most stable regions are here. Response to temperature also raise hypothesis about translational regulation. </a:t>
            </a:r>
          </a:p>
          <a:p>
            <a:r>
              <a:rPr lang="en-US" baseline="0" dirty="0" smtClean="0"/>
              <a:t>Correlation of Tm </a:t>
            </a:r>
            <a:r>
              <a:rPr lang="en-US" baseline="0" dirty="0" err="1" smtClean="0"/>
              <a:t>vs</a:t>
            </a:r>
            <a:r>
              <a:rPr lang="en-US" baseline="0" dirty="0" smtClean="0"/>
              <a:t> GC content is also studied, and we believe the polarity of structure stability is hence likely to be consequences of secondary or higher order structures of RNAs that can be directly detected by this technology.</a:t>
            </a:r>
          </a:p>
        </p:txBody>
      </p:sp>
      <p:sp>
        <p:nvSpPr>
          <p:cNvPr id="4" name="Slide Number Placeholder 3"/>
          <p:cNvSpPr>
            <a:spLocks noGrp="1"/>
          </p:cNvSpPr>
          <p:nvPr>
            <p:ph type="sldNum" sz="quarter" idx="10"/>
          </p:nvPr>
        </p:nvSpPr>
        <p:spPr/>
        <p:txBody>
          <a:bodyPr/>
          <a:lstStyle/>
          <a:p>
            <a:pPr>
              <a:defRPr/>
            </a:pPr>
            <a:fld id="{7D22B6BF-6AC5-414D-9B6B-A8EFB16ED45D}" type="slidenum">
              <a:rPr lang="en-US" smtClean="0">
                <a:solidFill>
                  <a:srgbClr val="EEECE1"/>
                </a:solidFill>
              </a:rPr>
              <a:pPr>
                <a:defRPr/>
              </a:pPr>
              <a:t>10</a:t>
            </a:fld>
            <a:endParaRPr lang="en-US">
              <a:solidFill>
                <a:srgbClr val="EEECE1"/>
              </a:solidFill>
            </a:endParaRPr>
          </a:p>
        </p:txBody>
      </p:sp>
    </p:spTree>
    <p:extLst>
      <p:ext uri="{BB962C8B-B14F-4D97-AF65-F5344CB8AC3E}">
        <p14:creationId xmlns:p14="http://schemas.microsoft.com/office/powerpoint/2010/main" val="9330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has a way more complex</a:t>
            </a:r>
            <a:r>
              <a:rPr lang="en-US" baseline="0" dirty="0" smtClean="0"/>
              <a:t> </a:t>
            </a:r>
            <a:r>
              <a:rPr lang="en-US" baseline="0" dirty="0" err="1" smtClean="0"/>
              <a:t>transcriptome</a:t>
            </a:r>
            <a:endParaRPr lang="en-US" dirty="0"/>
          </a:p>
        </p:txBody>
      </p:sp>
      <p:sp>
        <p:nvSpPr>
          <p:cNvPr id="4" name="Slide Number Placeholder 3"/>
          <p:cNvSpPr>
            <a:spLocks noGrp="1"/>
          </p:cNvSpPr>
          <p:nvPr>
            <p:ph type="sldNum" sz="quarter" idx="10"/>
          </p:nvPr>
        </p:nvSpPr>
        <p:spPr/>
        <p:txBody>
          <a:bodyPr/>
          <a:lstStyle/>
          <a:p>
            <a:fld id="{4E853117-6A4A-4C12-B574-A375B2D373B4}" type="slidenum">
              <a:rPr lang="en-US" smtClean="0"/>
              <a:t>11</a:t>
            </a:fld>
            <a:endParaRPr lang="en-US"/>
          </a:p>
        </p:txBody>
      </p:sp>
    </p:spTree>
    <p:extLst>
      <p:ext uri="{BB962C8B-B14F-4D97-AF65-F5344CB8AC3E}">
        <p14:creationId xmlns:p14="http://schemas.microsoft.com/office/powerpoint/2010/main" val="2852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640009-592E-414B-BEE7-E3EDDE15708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422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0009-592E-414B-BEE7-E3EDDE15708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211761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0009-592E-414B-BEE7-E3EDDE15708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49858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0009-592E-414B-BEE7-E3EDDE15708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21448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40009-592E-414B-BEE7-E3EDDE15708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131101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640009-592E-414B-BEE7-E3EDDE15708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97631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640009-592E-414B-BEE7-E3EDDE157086}" type="datetimeFigureOut">
              <a:rPr lang="en-US" smtClean="0"/>
              <a:t>4/12/18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213747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640009-592E-414B-BEE7-E3EDDE157086}" type="datetimeFigureOut">
              <a:rPr lang="en-US" smtClean="0"/>
              <a:t>4/12/18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148342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0009-592E-414B-BEE7-E3EDDE157086}" type="datetimeFigureOut">
              <a:rPr lang="en-US" smtClean="0"/>
              <a:t>4/12/18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178609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40009-592E-414B-BEE7-E3EDDE15708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143083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40009-592E-414B-BEE7-E3EDDE15708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58E-F1CD-C44E-9902-EC6427564ADF}" type="slidenum">
              <a:rPr lang="en-US" smtClean="0"/>
              <a:t>‹#›</a:t>
            </a:fld>
            <a:endParaRPr lang="en-US"/>
          </a:p>
        </p:txBody>
      </p:sp>
    </p:spTree>
    <p:extLst>
      <p:ext uri="{BB962C8B-B14F-4D97-AF65-F5344CB8AC3E}">
        <p14:creationId xmlns:p14="http://schemas.microsoft.com/office/powerpoint/2010/main" val="5461007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40009-592E-414B-BEE7-E3EDDE157086}" type="datetimeFigureOut">
              <a:rPr lang="en-US" smtClean="0"/>
              <a:t>4/12/18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158E-F1CD-C44E-9902-EC6427564ADF}" type="slidenum">
              <a:rPr lang="en-US" smtClean="0"/>
              <a:t>‹#›</a:t>
            </a:fld>
            <a:endParaRPr lang="en-US"/>
          </a:p>
        </p:txBody>
      </p:sp>
    </p:spTree>
    <p:extLst>
      <p:ext uri="{BB962C8B-B14F-4D97-AF65-F5344CB8AC3E}">
        <p14:creationId xmlns:p14="http://schemas.microsoft.com/office/powerpoint/2010/main" val="669659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 Id="rId3" Type="http://schemas.openxmlformats.org/officeDocument/2006/relationships/image" Target="../media/image6.tif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05592"/>
            <a:ext cx="8257032" cy="1656225"/>
          </a:xfrm>
        </p:spPr>
        <p:txBody>
          <a:bodyPr>
            <a:normAutofit fontScale="90000"/>
          </a:bodyPr>
          <a:lstStyle/>
          <a:p>
            <a:r>
              <a:rPr lang="en-US" altLang="zh-CN" dirty="0" smtClean="0"/>
              <a:t>RNA secondary structure</a:t>
            </a:r>
            <a:br>
              <a:rPr lang="en-US" altLang="zh-CN" dirty="0" smtClean="0"/>
            </a:br>
            <a:r>
              <a:rPr lang="en-US" altLang="zh-CN" dirty="0" smtClean="0"/>
              <a:t>(PRAS, </a:t>
            </a:r>
            <a:r>
              <a:rPr lang="en-US" altLang="zh-CN" dirty="0" err="1" smtClean="0"/>
              <a:t>icSHAPE</a:t>
            </a:r>
            <a:r>
              <a:rPr lang="en-US" altLang="zh-CN" dirty="0" smtClean="0"/>
              <a:t>)</a:t>
            </a:r>
            <a:endParaRPr lang="en-US" dirty="0"/>
          </a:p>
        </p:txBody>
      </p:sp>
      <p:sp>
        <p:nvSpPr>
          <p:cNvPr id="4" name="Subtitle 2"/>
          <p:cNvSpPr>
            <a:spLocks noGrp="1"/>
          </p:cNvSpPr>
          <p:nvPr>
            <p:ph type="subTitle" idx="1"/>
          </p:nvPr>
        </p:nvSpPr>
        <p:spPr>
          <a:xfrm>
            <a:off x="800100" y="3912742"/>
            <a:ext cx="7840980" cy="2314322"/>
          </a:xfrm>
        </p:spPr>
        <p:txBody>
          <a:bodyPr>
            <a:normAutofit lnSpcReduction="10000"/>
          </a:bodyPr>
          <a:lstStyle/>
          <a:p>
            <a:pPr marL="457200" indent="-457200" algn="l">
              <a:buAutoNum type="arabicPeriod"/>
            </a:pPr>
            <a:r>
              <a:rPr lang="en-US" dirty="0" smtClean="0"/>
              <a:t>How to identify transcriptome-wide RNA secondary structure?</a:t>
            </a:r>
          </a:p>
          <a:p>
            <a:pPr marL="457200" indent="-457200" algn="l">
              <a:buAutoNum type="arabicPeriod"/>
            </a:pPr>
            <a:r>
              <a:rPr lang="en-US" altLang="zh-CN" dirty="0" smtClean="0"/>
              <a:t>Why</a:t>
            </a:r>
            <a:r>
              <a:rPr lang="zh-CN" altLang="en-US" dirty="0" smtClean="0"/>
              <a:t> </a:t>
            </a:r>
            <a:r>
              <a:rPr lang="en-US" altLang="zh-CN" dirty="0" smtClean="0"/>
              <a:t>do we care</a:t>
            </a:r>
            <a:r>
              <a:rPr lang="en-US" dirty="0" smtClean="0"/>
              <a:t>?</a:t>
            </a:r>
          </a:p>
          <a:p>
            <a:pPr marL="457200" indent="-457200" algn="l">
              <a:buAutoNum type="arabicPeriod"/>
            </a:pPr>
            <a:r>
              <a:rPr lang="en-US" dirty="0" smtClean="0"/>
              <a:t>Discussion:</a:t>
            </a:r>
          </a:p>
          <a:p>
            <a:pPr marL="914400" lvl="1" indent="-457200" algn="l">
              <a:buAutoNum type="arabicPeriod"/>
            </a:pPr>
            <a:r>
              <a:rPr lang="en-US" dirty="0" smtClean="0"/>
              <a:t>Limitations of current RNA structure probing methods?</a:t>
            </a:r>
          </a:p>
          <a:p>
            <a:pPr marL="914400" lvl="1" indent="-457200" algn="l">
              <a:buAutoNum type="arabicPeriod"/>
            </a:pPr>
            <a:r>
              <a:rPr lang="en-US" dirty="0" smtClean="0"/>
              <a:t>How could computational methods improved?</a:t>
            </a:r>
          </a:p>
          <a:p>
            <a:pPr marL="457200" indent="-457200" algn="l">
              <a:buAutoNum type="arabicPeriod"/>
            </a:pPr>
            <a:endParaRPr lang="en-US" dirty="0"/>
          </a:p>
        </p:txBody>
      </p:sp>
    </p:spTree>
    <p:extLst>
      <p:ext uri="{BB962C8B-B14F-4D97-AF65-F5344CB8AC3E}">
        <p14:creationId xmlns:p14="http://schemas.microsoft.com/office/powerpoint/2010/main" val="69945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174348" y="304800"/>
            <a:ext cx="6902852" cy="584775"/>
          </a:xfrm>
          <a:prstGeom prst="rect">
            <a:avLst/>
          </a:prstGeom>
          <a:noFill/>
        </p:spPr>
        <p:txBody>
          <a:bodyPr wrap="none" rtlCol="0">
            <a:spAutoFit/>
          </a:bodyPr>
          <a:lstStyle/>
          <a:p>
            <a:pPr algn="l" fontAlgn="auto">
              <a:spcBef>
                <a:spcPts val="0"/>
              </a:spcBef>
              <a:spcAft>
                <a:spcPts val="0"/>
              </a:spcAft>
            </a:pPr>
            <a:r>
              <a:rPr lang="en-US" sz="3200" dirty="0" smtClean="0">
                <a:solidFill>
                  <a:prstClr val="black"/>
                </a:solidFill>
                <a:latin typeface="Arial" pitchFamily="34" charset="0"/>
                <a:cs typeface="Arial" pitchFamily="34" charset="0"/>
              </a:rPr>
              <a:t>Energy landscape demarcates ORFs</a:t>
            </a:r>
            <a:endParaRPr lang="en-US" sz="3200" dirty="0">
              <a:solidFill>
                <a:prstClr val="black"/>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457200" y="1066800"/>
            <a:ext cx="8153400" cy="5182389"/>
          </a:xfrm>
          <a:prstGeom prst="rect">
            <a:avLst/>
          </a:prstGeom>
          <a:noFill/>
          <a:ln w="9525">
            <a:noFill/>
            <a:miter lim="800000"/>
            <a:headEnd/>
            <a:tailEnd/>
          </a:ln>
        </p:spPr>
      </p:pic>
      <p:sp>
        <p:nvSpPr>
          <p:cNvPr id="34" name="Rectangle 33"/>
          <p:cNvSpPr/>
          <p:nvPr/>
        </p:nvSpPr>
        <p:spPr>
          <a:xfrm>
            <a:off x="457200" y="11430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prstClr val="white"/>
              </a:solidFill>
              <a:latin typeface="Calibri"/>
            </a:endParaRPr>
          </a:p>
        </p:txBody>
      </p:sp>
      <p:sp>
        <p:nvSpPr>
          <p:cNvPr id="40" name="Rectangle 39"/>
          <p:cNvSpPr/>
          <p:nvPr/>
        </p:nvSpPr>
        <p:spPr>
          <a:xfrm>
            <a:off x="457200" y="41910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prstClr val="white"/>
              </a:solidFill>
              <a:latin typeface="Calibri"/>
            </a:endParaRPr>
          </a:p>
        </p:txBody>
      </p:sp>
      <p:sp>
        <p:nvSpPr>
          <p:cNvPr id="7" name="TextBox 6"/>
          <p:cNvSpPr txBox="1">
            <a:spLocks noChangeArrowheads="1"/>
          </p:cNvSpPr>
          <p:nvPr/>
        </p:nvSpPr>
        <p:spPr bwMode="auto">
          <a:xfrm>
            <a:off x="7315200" y="6553200"/>
            <a:ext cx="1680268" cy="246221"/>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000" kern="0" dirty="0" smtClean="0">
                <a:solidFill>
                  <a:sysClr val="windowText" lastClr="000000"/>
                </a:solidFill>
                <a:latin typeface="Arial" charset="0"/>
                <a:cs typeface="Arial" charset="0"/>
              </a:rPr>
              <a:t>Wan et al., </a:t>
            </a:r>
            <a:r>
              <a:rPr lang="en-US" sz="1000" i="1" kern="0" dirty="0" smtClean="0">
                <a:solidFill>
                  <a:sysClr val="windowText" lastClr="000000"/>
                </a:solidFill>
                <a:latin typeface="Arial" charset="0"/>
                <a:cs typeface="Arial" charset="0"/>
              </a:rPr>
              <a:t>Mol. Cell</a:t>
            </a:r>
            <a:r>
              <a:rPr lang="en-US" sz="1000" kern="0" dirty="0" smtClean="0">
                <a:solidFill>
                  <a:sysClr val="windowText" lastClr="000000"/>
                </a:solidFill>
                <a:latin typeface="Arial" charset="0"/>
                <a:cs typeface="Arial" charset="0"/>
              </a:rPr>
              <a:t>, 2012</a:t>
            </a:r>
            <a:endParaRPr lang="en-US" sz="10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155569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438400"/>
            <a:ext cx="6798406" cy="523220"/>
          </a:xfrm>
          <a:prstGeom prst="rect">
            <a:avLst/>
          </a:prstGeom>
          <a:noFill/>
        </p:spPr>
        <p:txBody>
          <a:bodyPr wrap="none" rtlCol="0">
            <a:spAutoFit/>
          </a:bodyPr>
          <a:lstStyle/>
          <a:p>
            <a:r>
              <a:rPr lang="en-US" sz="2800" dirty="0" smtClean="0"/>
              <a:t>Can we extend PRAS to mammalian systems?</a:t>
            </a:r>
            <a:endParaRPr lang="en-US" sz="2800" dirty="0"/>
          </a:p>
        </p:txBody>
      </p:sp>
    </p:spTree>
    <p:extLst>
      <p:ext uri="{BB962C8B-B14F-4D97-AF65-F5344CB8AC3E}">
        <p14:creationId xmlns:p14="http://schemas.microsoft.com/office/powerpoint/2010/main" val="107597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195854" y="1747520"/>
          <a:ext cx="6858000" cy="2595880"/>
        </p:xfrm>
        <a:graphic>
          <a:graphicData uri="http://schemas.openxmlformats.org/drawingml/2006/table">
            <a:tbl>
              <a:tblPr firstRow="1" bandRow="1">
                <a:tableStyleId>{6E25E649-3F16-4E02-A733-19D2CDBF48F0}</a:tableStyleId>
              </a:tblPr>
              <a:tblGrid>
                <a:gridCol w="1219200"/>
                <a:gridCol w="2438400"/>
                <a:gridCol w="1371600"/>
                <a:gridCol w="1828800"/>
              </a:tblGrid>
              <a:tr h="370840">
                <a:tc>
                  <a:txBody>
                    <a:bodyPr/>
                    <a:lstStyle/>
                    <a:p>
                      <a:pPr algn="ctr"/>
                      <a:r>
                        <a:rPr lang="en-US" dirty="0" smtClean="0"/>
                        <a:t>Nuclease</a:t>
                      </a:r>
                      <a:endParaRPr lang="en-US" dirty="0"/>
                    </a:p>
                  </a:txBody>
                  <a:tcPr/>
                </a:tc>
                <a:tc>
                  <a:txBody>
                    <a:bodyPr/>
                    <a:lstStyle/>
                    <a:p>
                      <a:pPr algn="ctr"/>
                      <a:r>
                        <a:rPr lang="en-US" dirty="0" smtClean="0"/>
                        <a:t>Cell type</a:t>
                      </a:r>
                      <a:endParaRPr lang="en-US" dirty="0"/>
                    </a:p>
                  </a:txBody>
                  <a:tcPr/>
                </a:tc>
                <a:tc>
                  <a:txBody>
                    <a:bodyPr/>
                    <a:lstStyle/>
                    <a:p>
                      <a:pPr algn="ctr"/>
                      <a:r>
                        <a:rPr lang="en-US" dirty="0" smtClean="0"/>
                        <a:t>Individual</a:t>
                      </a:r>
                      <a:endParaRPr lang="en-US" dirty="0"/>
                    </a:p>
                  </a:txBody>
                  <a:tcPr/>
                </a:tc>
                <a:tc>
                  <a:txBody>
                    <a:bodyPr/>
                    <a:lstStyle/>
                    <a:p>
                      <a:pPr algn="ctr"/>
                      <a:r>
                        <a:rPr lang="en-US" dirty="0" smtClean="0"/>
                        <a:t>Mapped</a:t>
                      </a:r>
                      <a:r>
                        <a:rPr lang="en-US" baseline="0" dirty="0" smtClean="0"/>
                        <a:t> Reads</a:t>
                      </a:r>
                      <a:endParaRPr lang="en-US" dirty="0"/>
                    </a:p>
                  </a:txBody>
                  <a:tcPr/>
                </a:tc>
              </a:tr>
              <a:tr h="370840">
                <a:tc>
                  <a:txBody>
                    <a:bodyPr/>
                    <a:lstStyle/>
                    <a:p>
                      <a:pPr algn="ctr"/>
                      <a:r>
                        <a:rPr lang="en-US" dirty="0" smtClean="0"/>
                        <a:t>V1</a:t>
                      </a:r>
                      <a:endParaRPr lang="en-US" dirty="0"/>
                    </a:p>
                  </a:txBody>
                  <a:tcPr/>
                </a:tc>
                <a:tc>
                  <a:txBody>
                    <a:bodyPr/>
                    <a:lstStyle/>
                    <a:p>
                      <a:pPr algn="ctr"/>
                      <a:r>
                        <a:rPr lang="en-US" dirty="0" err="1" smtClean="0"/>
                        <a:t>Lymphoblastoid</a:t>
                      </a:r>
                      <a:r>
                        <a:rPr lang="en-US" baseline="0" dirty="0" smtClean="0"/>
                        <a:t> cells</a:t>
                      </a:r>
                      <a:endParaRPr lang="en-US" dirty="0"/>
                    </a:p>
                  </a:txBody>
                  <a:tcPr/>
                </a:tc>
                <a:tc>
                  <a:txBody>
                    <a:bodyPr/>
                    <a:lstStyle/>
                    <a:p>
                      <a:pPr algn="ctr"/>
                      <a:r>
                        <a:rPr lang="en-US" dirty="0" smtClean="0"/>
                        <a:t>GM12891</a:t>
                      </a:r>
                      <a:endParaRPr lang="en-US" dirty="0"/>
                    </a:p>
                  </a:txBody>
                  <a:tcPr/>
                </a:tc>
                <a:tc>
                  <a:txBody>
                    <a:bodyPr/>
                    <a:lstStyle/>
                    <a:p>
                      <a:pPr algn="ctr"/>
                      <a:r>
                        <a:rPr lang="en-US" dirty="0" smtClean="0"/>
                        <a:t>103 million</a:t>
                      </a:r>
                      <a:endParaRPr lang="en-US" dirty="0"/>
                    </a:p>
                  </a:txBody>
                  <a:tcPr/>
                </a:tc>
              </a:tr>
              <a:tr h="370840">
                <a:tc>
                  <a:txBody>
                    <a:bodyPr/>
                    <a:lstStyle/>
                    <a:p>
                      <a:pPr algn="ctr"/>
                      <a:r>
                        <a:rPr lang="en-US" dirty="0" smtClean="0"/>
                        <a:t>S1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Lymphoblastoid</a:t>
                      </a:r>
                      <a:r>
                        <a:rPr lang="en-US" baseline="0" dirty="0" smtClean="0"/>
                        <a:t> cells</a:t>
                      </a:r>
                      <a:endParaRPr lang="en-US" dirty="0" smtClean="0"/>
                    </a:p>
                  </a:txBody>
                  <a:tcPr/>
                </a:tc>
                <a:tc>
                  <a:txBody>
                    <a:bodyPr/>
                    <a:lstStyle/>
                    <a:p>
                      <a:pPr algn="ctr"/>
                      <a:r>
                        <a:rPr lang="en-US" dirty="0" smtClean="0"/>
                        <a:t>GM12891</a:t>
                      </a:r>
                      <a:endParaRPr lang="en-US" dirty="0"/>
                    </a:p>
                  </a:txBody>
                  <a:tcPr/>
                </a:tc>
                <a:tc>
                  <a:txBody>
                    <a:bodyPr/>
                    <a:lstStyle/>
                    <a:p>
                      <a:pPr algn="ctr"/>
                      <a:r>
                        <a:rPr lang="en-US" dirty="0" smtClean="0"/>
                        <a:t>108 million</a:t>
                      </a:r>
                      <a:endParaRPr lang="en-US" dirty="0"/>
                    </a:p>
                  </a:txBody>
                  <a:tcPr/>
                </a:tc>
              </a:tr>
              <a:tr h="370840">
                <a:tc>
                  <a:txBody>
                    <a:bodyPr/>
                    <a:lstStyle/>
                    <a:p>
                      <a:pPr algn="ctr"/>
                      <a:r>
                        <a:rPr lang="en-US" dirty="0" smtClean="0"/>
                        <a:t>V1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Lymphoblastoid</a:t>
                      </a:r>
                      <a:r>
                        <a:rPr lang="en-US" baseline="0" dirty="0" smtClean="0"/>
                        <a:t> cells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GM12892</a:t>
                      </a:r>
                    </a:p>
                  </a:txBody>
                  <a:tcPr/>
                </a:tc>
                <a:tc>
                  <a:txBody>
                    <a:bodyPr/>
                    <a:lstStyle/>
                    <a:p>
                      <a:pPr algn="ctr"/>
                      <a:r>
                        <a:rPr lang="en-US" dirty="0" smtClean="0"/>
                        <a:t>104 million</a:t>
                      </a:r>
                      <a:endParaRPr lang="en-US" dirty="0"/>
                    </a:p>
                  </a:txBody>
                  <a:tcPr/>
                </a:tc>
              </a:tr>
              <a:tr h="370840">
                <a:tc>
                  <a:txBody>
                    <a:bodyPr/>
                    <a:lstStyle/>
                    <a:p>
                      <a:pPr algn="ctr"/>
                      <a:r>
                        <a:rPr lang="en-US" dirty="0" smtClean="0"/>
                        <a:t>S1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Lymphoblastoid</a:t>
                      </a:r>
                      <a:r>
                        <a:rPr lang="en-US" baseline="0" dirty="0" smtClean="0"/>
                        <a:t> cells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GM12892</a:t>
                      </a:r>
                    </a:p>
                  </a:txBody>
                  <a:tcPr/>
                </a:tc>
                <a:tc>
                  <a:txBody>
                    <a:bodyPr/>
                    <a:lstStyle/>
                    <a:p>
                      <a:pPr algn="ctr"/>
                      <a:r>
                        <a:rPr lang="en-US" dirty="0" smtClean="0"/>
                        <a:t>120 million</a:t>
                      </a:r>
                      <a:endParaRPr lang="en-US" dirty="0"/>
                    </a:p>
                  </a:txBody>
                  <a:tcPr/>
                </a:tc>
              </a:tr>
              <a:tr h="370840">
                <a:tc>
                  <a:txBody>
                    <a:bodyPr/>
                    <a:lstStyle/>
                    <a:p>
                      <a:pPr algn="ctr"/>
                      <a:r>
                        <a:rPr lang="en-US" dirty="0" smtClean="0"/>
                        <a:t>V1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Lymphoblastoid</a:t>
                      </a:r>
                      <a:r>
                        <a:rPr lang="en-US" baseline="0" dirty="0" smtClean="0"/>
                        <a:t> cells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GM12878</a:t>
                      </a:r>
                    </a:p>
                  </a:txBody>
                  <a:tcPr/>
                </a:tc>
                <a:tc>
                  <a:txBody>
                    <a:bodyPr/>
                    <a:lstStyle/>
                    <a:p>
                      <a:pPr algn="ctr"/>
                      <a:r>
                        <a:rPr lang="en-US" dirty="0" smtClean="0"/>
                        <a:t>110 million</a:t>
                      </a:r>
                      <a:endParaRPr lang="en-US" dirty="0"/>
                    </a:p>
                  </a:txBody>
                  <a:tcPr/>
                </a:tc>
              </a:tr>
              <a:tr h="370840">
                <a:tc>
                  <a:txBody>
                    <a:bodyPr/>
                    <a:lstStyle/>
                    <a:p>
                      <a:pPr algn="ctr"/>
                      <a:r>
                        <a:rPr lang="en-US" dirty="0" smtClean="0"/>
                        <a:t>S1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Lymphoblastoid</a:t>
                      </a:r>
                      <a:r>
                        <a:rPr lang="en-US" baseline="0" dirty="0" smtClean="0"/>
                        <a:t> cells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GM12878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120 million</a:t>
                      </a:r>
                    </a:p>
                  </a:txBody>
                  <a:tcPr/>
                </a:tc>
              </a:tr>
            </a:tbl>
          </a:graphicData>
        </a:graphic>
      </p:graphicFrame>
      <p:sp>
        <p:nvSpPr>
          <p:cNvPr id="13" name="TextBox 12"/>
          <p:cNvSpPr txBox="1"/>
          <p:nvPr/>
        </p:nvSpPr>
        <p:spPr>
          <a:xfrm>
            <a:off x="1143000" y="4953000"/>
            <a:ext cx="27432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Global properties of the human RNA </a:t>
            </a:r>
            <a:r>
              <a:rPr lang="en-US" dirty="0" err="1" smtClean="0"/>
              <a:t>structurome</a:t>
            </a:r>
            <a:endParaRPr lang="en-US" dirty="0"/>
          </a:p>
        </p:txBody>
      </p:sp>
      <p:sp>
        <p:nvSpPr>
          <p:cNvPr id="19" name="TextBox 18"/>
          <p:cNvSpPr txBox="1"/>
          <p:nvPr/>
        </p:nvSpPr>
        <p:spPr>
          <a:xfrm>
            <a:off x="5486400" y="4953000"/>
            <a:ext cx="27432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Impact of human variations (SNPs) on RNA structure</a:t>
            </a:r>
            <a:endParaRPr lang="en-US" dirty="0"/>
          </a:p>
        </p:txBody>
      </p:sp>
      <p:sp>
        <p:nvSpPr>
          <p:cNvPr id="2" name="Down Arrow 1"/>
          <p:cNvSpPr/>
          <p:nvPr/>
        </p:nvSpPr>
        <p:spPr>
          <a:xfrm>
            <a:off x="4495800" y="4435389"/>
            <a:ext cx="381000" cy="4572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33400" y="990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pitchFamily="34" charset="0"/>
                <a:cs typeface="Arial" pitchFamily="34" charset="0"/>
              </a:rPr>
              <a:t>RNA structure probing of the human </a:t>
            </a:r>
            <a:r>
              <a:rPr lang="en-US" sz="2800" dirty="0" err="1" smtClean="0">
                <a:latin typeface="Arial" pitchFamily="34" charset="0"/>
                <a:cs typeface="Arial" pitchFamily="34" charset="0"/>
              </a:rPr>
              <a:t>transcriptome</a:t>
            </a:r>
            <a:endParaRPr lang="en-US" sz="2800" dirty="0" smtClean="0">
              <a:latin typeface="Arial" pitchFamily="34" charset="0"/>
              <a:cs typeface="Arial" pitchFamily="34" charset="0"/>
            </a:endParaRPr>
          </a:p>
        </p:txBody>
      </p:sp>
      <p:grpSp>
        <p:nvGrpSpPr>
          <p:cNvPr id="8" name="Group 7"/>
          <p:cNvGrpSpPr/>
          <p:nvPr/>
        </p:nvGrpSpPr>
        <p:grpSpPr>
          <a:xfrm>
            <a:off x="7801831" y="5867400"/>
            <a:ext cx="1152694" cy="842687"/>
            <a:chOff x="6019800" y="840740"/>
            <a:chExt cx="1355022" cy="990600"/>
          </a:xfrm>
        </p:grpSpPr>
        <p:cxnSp>
          <p:nvCxnSpPr>
            <p:cNvPr id="9" name="Straight Connector 8"/>
            <p:cNvCxnSpPr>
              <a:stCxn id="11" idx="6"/>
              <a:endCxn id="10" idx="1"/>
            </p:cNvCxnSpPr>
            <p:nvPr/>
          </p:nvCxnSpPr>
          <p:spPr>
            <a:xfrm>
              <a:off x="6400800" y="1031240"/>
              <a:ext cx="533400" cy="0"/>
            </a:xfrm>
            <a:prstGeom prst="line">
              <a:avLst/>
            </a:prstGeom>
            <a:ln>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6934200" y="840740"/>
              <a:ext cx="381000" cy="381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840740"/>
              <a:ext cx="3810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4" idx="0"/>
            </p:cNvCxnSpPr>
            <p:nvPr/>
          </p:nvCxnSpPr>
          <p:spPr>
            <a:xfrm>
              <a:off x="6667500" y="1031240"/>
              <a:ext cx="0" cy="419100"/>
            </a:xfrm>
            <a:prstGeom prst="line">
              <a:avLst/>
            </a:prstGeom>
            <a:ln>
              <a:solidFill>
                <a:schemeClr val="bg2">
                  <a:lumMod val="10000"/>
                </a:schemeClr>
              </a:solidFill>
            </a:ln>
          </p:spPr>
          <p:style>
            <a:lnRef idx="3">
              <a:schemeClr val="dk1"/>
            </a:lnRef>
            <a:fillRef idx="0">
              <a:schemeClr val="dk1"/>
            </a:fillRef>
            <a:effectRef idx="2">
              <a:schemeClr val="dk1"/>
            </a:effectRef>
            <a:fontRef idx="minor">
              <a:schemeClr val="tx1"/>
            </a:fontRef>
          </p:style>
        </p:cxnSp>
        <p:sp>
          <p:nvSpPr>
            <p:cNvPr id="14" name="Oval 13"/>
            <p:cNvSpPr/>
            <p:nvPr/>
          </p:nvSpPr>
          <p:spPr>
            <a:xfrm>
              <a:off x="6477000" y="1450340"/>
              <a:ext cx="3810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28524" y="848473"/>
              <a:ext cx="431898" cy="361800"/>
            </a:xfrm>
            <a:prstGeom prst="rect">
              <a:avLst/>
            </a:prstGeom>
            <a:noFill/>
          </p:spPr>
          <p:txBody>
            <a:bodyPr wrap="none" rtlCol="0">
              <a:spAutoFit/>
            </a:bodyPr>
            <a:lstStyle/>
            <a:p>
              <a:r>
                <a:rPr lang="en-US" sz="1400" dirty="0" smtClean="0"/>
                <a:t>92</a:t>
              </a:r>
              <a:endParaRPr lang="en-US" sz="1400" dirty="0"/>
            </a:p>
          </p:txBody>
        </p:sp>
        <p:sp>
          <p:nvSpPr>
            <p:cNvPr id="17" name="TextBox 16"/>
            <p:cNvSpPr txBox="1"/>
            <p:nvPr/>
          </p:nvSpPr>
          <p:spPr>
            <a:xfrm>
              <a:off x="6942924" y="848473"/>
              <a:ext cx="431898" cy="361800"/>
            </a:xfrm>
            <a:prstGeom prst="rect">
              <a:avLst/>
            </a:prstGeom>
            <a:noFill/>
          </p:spPr>
          <p:txBody>
            <a:bodyPr wrap="none" rtlCol="0">
              <a:spAutoFit/>
            </a:bodyPr>
            <a:lstStyle/>
            <a:p>
              <a:r>
                <a:rPr lang="en-US" sz="1400" dirty="0" smtClean="0"/>
                <a:t>91</a:t>
              </a:r>
              <a:endParaRPr lang="en-US" sz="1400" dirty="0"/>
            </a:p>
          </p:txBody>
        </p:sp>
        <p:sp>
          <p:nvSpPr>
            <p:cNvPr id="18" name="TextBox 17"/>
            <p:cNvSpPr txBox="1"/>
            <p:nvPr/>
          </p:nvSpPr>
          <p:spPr>
            <a:xfrm>
              <a:off x="6477000" y="1464195"/>
              <a:ext cx="431898" cy="361800"/>
            </a:xfrm>
            <a:prstGeom prst="rect">
              <a:avLst/>
            </a:prstGeom>
            <a:noFill/>
          </p:spPr>
          <p:txBody>
            <a:bodyPr wrap="none" rtlCol="0">
              <a:spAutoFit/>
            </a:bodyPr>
            <a:lstStyle/>
            <a:p>
              <a:r>
                <a:rPr lang="en-US" sz="1400" dirty="0" smtClean="0"/>
                <a:t>78</a:t>
              </a:r>
              <a:endParaRPr lang="en-US" sz="1400" dirty="0"/>
            </a:p>
          </p:txBody>
        </p:sp>
      </p:grpSp>
      <p:sp>
        <p:nvSpPr>
          <p:cNvPr id="20" name="TextBox 19"/>
          <p:cNvSpPr txBox="1"/>
          <p:nvPr/>
        </p:nvSpPr>
        <p:spPr>
          <a:xfrm>
            <a:off x="4038600" y="4953000"/>
            <a:ext cx="12954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err="1" smtClean="0"/>
              <a:t>miRNA</a:t>
            </a:r>
            <a:endParaRPr lang="en-US" dirty="0"/>
          </a:p>
          <a:p>
            <a:r>
              <a:rPr lang="en-US" dirty="0" smtClean="0"/>
              <a:t>accessibility</a:t>
            </a:r>
            <a:endParaRPr lang="en-US" dirty="0"/>
          </a:p>
        </p:txBody>
      </p:sp>
    </p:spTree>
    <p:extLst>
      <p:ext uri="{BB962C8B-B14F-4D97-AF65-F5344CB8AC3E}">
        <p14:creationId xmlns:p14="http://schemas.microsoft.com/office/powerpoint/2010/main" val="160630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93693"/>
            <a:ext cx="853440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Human PARS data has high correlations across biological replicates</a:t>
            </a:r>
            <a:endParaRPr lang="en-US" sz="2000" dirty="0">
              <a:latin typeface="Arial" pitchFamily="34" charset="0"/>
              <a:cs typeface="Arial" pitchFamily="34" charset="0"/>
            </a:endParaRPr>
          </a:p>
        </p:txBody>
      </p:sp>
      <p:pic>
        <p:nvPicPr>
          <p:cNvPr id="4" name="Picture 3" descr="Screen Shot 2013-11-06 at 4.17.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05712"/>
            <a:ext cx="7239000" cy="2294688"/>
          </a:xfrm>
          <a:prstGeom prst="rect">
            <a:avLst/>
          </a:prstGeom>
        </p:spPr>
      </p:pic>
      <p:sp>
        <p:nvSpPr>
          <p:cNvPr id="13" name="TextBox 12"/>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pic>
        <p:nvPicPr>
          <p:cNvPr id="8" name="Picture 7" descr="Cumulative_Frequency_20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2886553"/>
            <a:ext cx="5575300" cy="3971447"/>
          </a:xfrm>
          <a:prstGeom prst="rect">
            <a:avLst/>
          </a:prstGeom>
        </p:spPr>
      </p:pic>
    </p:spTree>
    <p:extLst>
      <p:ext uri="{BB962C8B-B14F-4D97-AF65-F5344CB8AC3E}">
        <p14:creationId xmlns:p14="http://schemas.microsoft.com/office/powerpoint/2010/main" val="1067946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943151" cy="830997"/>
          </a:xfrm>
          <a:prstGeom prst="rect">
            <a:avLst/>
          </a:prstGeom>
          <a:noFill/>
        </p:spPr>
        <p:txBody>
          <a:bodyPr wrap="square" rtlCol="0">
            <a:spAutoFit/>
          </a:bodyPr>
          <a:lstStyle/>
          <a:p>
            <a:pPr algn="ctr"/>
            <a:r>
              <a:rPr lang="en-US" sz="2400" dirty="0" smtClean="0">
                <a:latin typeface="Arial" pitchFamily="34" charset="0"/>
                <a:cs typeface="Arial" pitchFamily="34" charset="0"/>
              </a:rPr>
              <a:t>Human PARS provides structural information for thousands of genes in the human </a:t>
            </a:r>
            <a:r>
              <a:rPr lang="en-US" sz="2400" dirty="0" err="1" smtClean="0">
                <a:latin typeface="Arial" pitchFamily="34" charset="0"/>
                <a:cs typeface="Arial" pitchFamily="34" charset="0"/>
              </a:rPr>
              <a:t>transcriptome</a:t>
            </a:r>
            <a:endParaRPr lang="en-US" sz="2400" dirty="0">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566" y="2129575"/>
            <a:ext cx="4340434"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752600"/>
            <a:ext cx="4419600" cy="3632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228600" y="1828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3116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3997918"/>
            <a:ext cx="97867" cy="3693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452735"/>
            <a:ext cx="70104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Secondary structure landscape of human mRNAs </a:t>
            </a:r>
            <a:endParaRPr lang="en-US" sz="2400" dirty="0">
              <a:latin typeface="Arial" pitchFamily="34" charset="0"/>
              <a:cs typeface="Arial" pitchFamily="34" charset="0"/>
            </a:endParaRPr>
          </a:p>
        </p:txBody>
      </p:sp>
      <p:pic>
        <p:nvPicPr>
          <p:cNvPr id="3" name="Picture 2" descr="Screen Shot 2013-11-06 at 4.25.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02" y="1254155"/>
            <a:ext cx="8756898" cy="4994245"/>
          </a:xfrm>
          <a:prstGeom prst="rect">
            <a:avLst/>
          </a:prstGeom>
        </p:spPr>
      </p:pic>
      <p:sp>
        <p:nvSpPr>
          <p:cNvPr id="6" name="TextBox 5"/>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1717399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89916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Secondary structure profile across exon-exon junctions</a:t>
            </a:r>
            <a:endParaRPr lang="en-US" sz="2800" dirty="0">
              <a:latin typeface="Arial" pitchFamily="34" charset="0"/>
              <a:cs typeface="Arial" pitchFamily="34" charset="0"/>
            </a:endParaRPr>
          </a:p>
        </p:txBody>
      </p:sp>
      <p:pic>
        <p:nvPicPr>
          <p:cNvPr id="2" name="Picture 1" descr="Screen Shot 2014-04-09 at 10.2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95400"/>
            <a:ext cx="5499482" cy="5105754"/>
          </a:xfrm>
          <a:prstGeom prst="rect">
            <a:avLst/>
          </a:prstGeom>
        </p:spPr>
      </p:pic>
      <p:sp>
        <p:nvSpPr>
          <p:cNvPr id="5" name="Rectangle 4"/>
          <p:cNvSpPr/>
          <p:nvPr/>
        </p:nvSpPr>
        <p:spPr>
          <a:xfrm>
            <a:off x="1752600" y="1371600"/>
            <a:ext cx="381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1405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438400"/>
            <a:ext cx="5029200" cy="954107"/>
          </a:xfrm>
          <a:prstGeom prst="rect">
            <a:avLst/>
          </a:prstGeom>
          <a:noFill/>
        </p:spPr>
        <p:txBody>
          <a:bodyPr wrap="square" rtlCol="0">
            <a:spAutoFit/>
          </a:bodyPr>
          <a:lstStyle/>
          <a:p>
            <a:r>
              <a:rPr lang="en-US" sz="2800" dirty="0" smtClean="0"/>
              <a:t>Can we use PRAS profiling to </a:t>
            </a:r>
          </a:p>
          <a:p>
            <a:r>
              <a:rPr lang="en-US" sz="2800" dirty="0" smtClean="0"/>
              <a:t>discover/validate some biology?</a:t>
            </a:r>
            <a:endParaRPr lang="en-US" sz="2800" dirty="0"/>
          </a:p>
        </p:txBody>
      </p:sp>
    </p:spTree>
    <p:extLst>
      <p:ext uri="{BB962C8B-B14F-4D97-AF65-F5344CB8AC3E}">
        <p14:creationId xmlns:p14="http://schemas.microsoft.com/office/powerpoint/2010/main" val="208533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itchFamily="34" charset="0"/>
                <a:cs typeface="Arial" pitchFamily="34" charset="0"/>
              </a:rPr>
              <a:t>Mammalian microRNAs are important in development and </a:t>
            </a:r>
            <a:r>
              <a:rPr lang="en-US" sz="2800" dirty="0" err="1" smtClean="0">
                <a:latin typeface="Arial" pitchFamily="34" charset="0"/>
                <a:cs typeface="Arial" pitchFamily="34" charset="0"/>
              </a:rPr>
              <a:t>tumorigenesis</a:t>
            </a:r>
            <a:endParaRPr lang="en-US" sz="2800" dirty="0">
              <a:latin typeface="Arial" pitchFamily="34" charset="0"/>
              <a:cs typeface="Arial" pitchFamily="34" charset="0"/>
            </a:endParaRPr>
          </a:p>
        </p:txBody>
      </p:sp>
      <p:sp>
        <p:nvSpPr>
          <p:cNvPr id="5" name="Content Placeholder 2"/>
          <p:cNvSpPr>
            <a:spLocks noGrp="1"/>
          </p:cNvSpPr>
          <p:nvPr>
            <p:ph idx="1"/>
          </p:nvPr>
        </p:nvSpPr>
        <p:spPr>
          <a:xfrm>
            <a:off x="457200" y="1447800"/>
            <a:ext cx="8458199" cy="671914"/>
          </a:xfrm>
        </p:spPr>
        <p:txBody>
          <a:bodyPr>
            <a:noAutofit/>
          </a:bodyPr>
          <a:lstStyle/>
          <a:p>
            <a:r>
              <a:rPr lang="en-US" sz="1800" i="1" dirty="0">
                <a:solidFill>
                  <a:schemeClr val="accent1"/>
                </a:solidFill>
                <a:latin typeface="Arial" pitchFamily="34" charset="0"/>
                <a:cs typeface="Arial" pitchFamily="34" charset="0"/>
              </a:rPr>
              <a:t>S</a:t>
            </a:r>
            <a:r>
              <a:rPr lang="en-US" sz="1800" i="1" dirty="0" smtClean="0">
                <a:solidFill>
                  <a:schemeClr val="accent1"/>
                </a:solidFill>
                <a:latin typeface="Arial" pitchFamily="34" charset="0"/>
                <a:cs typeface="Arial" pitchFamily="34" charset="0"/>
              </a:rPr>
              <a:t>hort</a:t>
            </a:r>
            <a:r>
              <a:rPr lang="en-US" sz="1800" dirty="0" smtClean="0">
                <a:latin typeface="Arial" pitchFamily="34" charset="0"/>
                <a:cs typeface="Arial" pitchFamily="34" charset="0"/>
              </a:rPr>
              <a:t>: ~22-nt </a:t>
            </a:r>
          </a:p>
          <a:p>
            <a:r>
              <a:rPr lang="en-US" sz="1800" i="1" dirty="0">
                <a:solidFill>
                  <a:schemeClr val="accent1"/>
                </a:solidFill>
                <a:latin typeface="Arial" pitchFamily="34" charset="0"/>
                <a:cs typeface="Arial" pitchFamily="34" charset="0"/>
              </a:rPr>
              <a:t>Expressed</a:t>
            </a:r>
            <a:r>
              <a:rPr lang="en-US" sz="1800" dirty="0">
                <a:latin typeface="Arial" pitchFamily="34" charset="0"/>
                <a:cs typeface="Arial" pitchFamily="34" charset="0"/>
              </a:rPr>
              <a:t>: 1000s identified, tissue- and cell-type specific</a:t>
            </a:r>
          </a:p>
          <a:p>
            <a:r>
              <a:rPr lang="en-US" sz="1800" i="1" dirty="0">
                <a:solidFill>
                  <a:schemeClr val="accent1"/>
                </a:solidFill>
                <a:latin typeface="Arial" pitchFamily="34" charset="0"/>
                <a:cs typeface="Arial" pitchFamily="34" charset="0"/>
              </a:rPr>
              <a:t>Functional</a:t>
            </a:r>
            <a:r>
              <a:rPr lang="en-US" sz="1800" dirty="0">
                <a:latin typeface="Arial" pitchFamily="34" charset="0"/>
                <a:cs typeface="Arial" pitchFamily="34" charset="0"/>
              </a:rPr>
              <a:t>: post-transcriptionally down-regulate half of our </a:t>
            </a:r>
            <a:r>
              <a:rPr lang="en-US" sz="1800" dirty="0" smtClean="0">
                <a:latin typeface="Arial" pitchFamily="34" charset="0"/>
                <a:cs typeface="Arial" pitchFamily="34" charset="0"/>
              </a:rPr>
              <a:t>genes</a:t>
            </a:r>
          </a:p>
        </p:txBody>
      </p:sp>
      <p:pic>
        <p:nvPicPr>
          <p:cNvPr id="20" name="Picture 19"/>
          <p:cNvPicPr>
            <a:picLocks noChangeAspect="1"/>
          </p:cNvPicPr>
          <p:nvPr/>
        </p:nvPicPr>
        <p:blipFill>
          <a:blip r:embed="rId2"/>
          <a:stretch>
            <a:fillRect/>
          </a:stretch>
        </p:blipFill>
        <p:spPr>
          <a:xfrm>
            <a:off x="191124" y="3276600"/>
            <a:ext cx="8724276" cy="2439544"/>
          </a:xfrm>
          <a:prstGeom prst="rect">
            <a:avLst/>
          </a:prstGeom>
        </p:spPr>
      </p:pic>
      <p:sp>
        <p:nvSpPr>
          <p:cNvPr id="10" name="TextBox 9"/>
          <p:cNvSpPr txBox="1"/>
          <p:nvPr/>
        </p:nvSpPr>
        <p:spPr>
          <a:xfrm>
            <a:off x="7848600" y="6553200"/>
            <a:ext cx="1080745" cy="276999"/>
          </a:xfrm>
          <a:prstGeom prst="rect">
            <a:avLst/>
          </a:prstGeom>
          <a:noFill/>
        </p:spPr>
        <p:txBody>
          <a:bodyPr wrap="none" rtlCol="0">
            <a:spAutoFit/>
          </a:bodyPr>
          <a:lstStyle/>
          <a:p>
            <a:r>
              <a:rPr lang="en-US" sz="1200" dirty="0" smtClean="0">
                <a:latin typeface="Arial" pitchFamily="34" charset="0"/>
                <a:cs typeface="Arial" pitchFamily="34" charset="0"/>
              </a:rPr>
              <a:t>Grace </a:t>
            </a:r>
            <a:r>
              <a:rPr lang="en-US" sz="1200" dirty="0" err="1" smtClean="0">
                <a:latin typeface="Arial" pitchFamily="34" charset="0"/>
                <a:cs typeface="Arial" pitchFamily="34" charset="0"/>
              </a:rPr>
              <a:t>Zheng</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65227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91180"/>
            <a:ext cx="7782323" cy="954107"/>
          </a:xfrm>
          <a:prstGeom prst="rect">
            <a:avLst/>
          </a:prstGeom>
        </p:spPr>
        <p:txBody>
          <a:bodyPr wrap="none">
            <a:spAutoFit/>
          </a:bodyPr>
          <a:lstStyle/>
          <a:p>
            <a:pPr algn="ctr"/>
            <a:r>
              <a:rPr lang="en-US" sz="2800" dirty="0" smtClean="0">
                <a:latin typeface="Arial" pitchFamily="34" charset="0"/>
                <a:cs typeface="Arial" pitchFamily="34" charset="0"/>
              </a:rPr>
              <a:t>RNA structure can be one rule in discriminating </a:t>
            </a:r>
          </a:p>
          <a:p>
            <a:pPr algn="ctr"/>
            <a:r>
              <a:rPr lang="en-US" sz="2800" dirty="0" smtClean="0">
                <a:latin typeface="Arial" pitchFamily="34" charset="0"/>
                <a:cs typeface="Arial" pitchFamily="34" charset="0"/>
              </a:rPr>
              <a:t>good from bad microRNA targets</a:t>
            </a:r>
            <a:endParaRPr lang="en-US" sz="2800" dirty="0"/>
          </a:p>
        </p:txBody>
      </p:sp>
      <p:sp>
        <p:nvSpPr>
          <p:cNvPr id="2" name="TextBox 1"/>
          <p:cNvSpPr txBox="1"/>
          <p:nvPr/>
        </p:nvSpPr>
        <p:spPr>
          <a:xfrm>
            <a:off x="947931" y="1630233"/>
            <a:ext cx="3048000" cy="646331"/>
          </a:xfrm>
          <a:prstGeom prst="rect">
            <a:avLst/>
          </a:prstGeom>
          <a:noFill/>
        </p:spPr>
        <p:txBody>
          <a:bodyPr wrap="square" rtlCol="0">
            <a:spAutoFit/>
          </a:bodyPr>
          <a:lstStyle/>
          <a:p>
            <a:pPr algn="ctr"/>
            <a:r>
              <a:rPr lang="en-US" dirty="0" err="1" smtClean="0">
                <a:latin typeface="Arial" pitchFamily="34" charset="0"/>
                <a:cs typeface="Arial" pitchFamily="34" charset="0"/>
              </a:rPr>
              <a:t>miRNA</a:t>
            </a:r>
            <a:r>
              <a:rPr lang="en-US" dirty="0">
                <a:latin typeface="Arial" pitchFamily="34" charset="0"/>
                <a:cs typeface="Arial" pitchFamily="34" charset="0"/>
              </a:rPr>
              <a:t> </a:t>
            </a:r>
            <a:r>
              <a:rPr lang="en-US" dirty="0" smtClean="0">
                <a:latin typeface="Arial" pitchFamily="34" charset="0"/>
                <a:cs typeface="Arial" pitchFamily="34" charset="0"/>
              </a:rPr>
              <a:t>target prediction by</a:t>
            </a:r>
          </a:p>
          <a:p>
            <a:pPr algn="ctr"/>
            <a:r>
              <a:rPr lang="en-US" dirty="0" smtClean="0">
                <a:latin typeface="Arial" pitchFamily="34" charset="0"/>
                <a:cs typeface="Arial" pitchFamily="34" charset="0"/>
              </a:rPr>
              <a:t> seed complementarity</a:t>
            </a:r>
            <a:endParaRPr lang="en-US" dirty="0">
              <a:latin typeface="Arial" pitchFamily="34" charset="0"/>
              <a:cs typeface="Arial" pitchFamily="34" charset="0"/>
            </a:endParaRPr>
          </a:p>
        </p:txBody>
      </p:sp>
      <p:pic>
        <p:nvPicPr>
          <p:cNvPr id="5" name="Picture 9"/>
          <p:cNvPicPr>
            <a:picLocks noChangeAspect="1" noChangeArrowheads="1"/>
          </p:cNvPicPr>
          <p:nvPr/>
        </p:nvPicPr>
        <p:blipFill>
          <a:blip r:embed="rId3"/>
          <a:srcRect/>
          <a:stretch>
            <a:fillRect/>
          </a:stretch>
        </p:blipFill>
        <p:spPr bwMode="auto">
          <a:xfrm>
            <a:off x="1631014" y="2392233"/>
            <a:ext cx="1872931" cy="1005323"/>
          </a:xfrm>
          <a:prstGeom prst="rect">
            <a:avLst/>
          </a:prstGeom>
          <a:noFill/>
          <a:ln w="9525">
            <a:noFill/>
            <a:miter lim="800000"/>
            <a:headEnd/>
            <a:tailEnd/>
          </a:ln>
          <a:effectLst/>
        </p:spPr>
      </p:pic>
      <p:sp>
        <p:nvSpPr>
          <p:cNvPr id="7" name="TextBox 6"/>
          <p:cNvSpPr txBox="1"/>
          <p:nvPr/>
        </p:nvSpPr>
        <p:spPr>
          <a:xfrm>
            <a:off x="295662" y="3854326"/>
            <a:ext cx="4352538" cy="2031325"/>
          </a:xfrm>
          <a:prstGeom prst="rect">
            <a:avLst/>
          </a:prstGeom>
          <a:noFill/>
        </p:spPr>
        <p:txBody>
          <a:bodyPr wrap="none" rtlCol="0">
            <a:spAutoFit/>
          </a:bodyPr>
          <a:lstStyle/>
          <a:p>
            <a:pPr algn="ctr"/>
            <a:r>
              <a:rPr lang="en-US" dirty="0" smtClean="0">
                <a:latin typeface="Arial" pitchFamily="34" charset="0"/>
                <a:cs typeface="Arial" pitchFamily="34" charset="0"/>
              </a:rPr>
              <a:t>Context of </a:t>
            </a:r>
            <a:r>
              <a:rPr lang="en-US" dirty="0" err="1" smtClean="0">
                <a:latin typeface="Arial" pitchFamily="34" charset="0"/>
                <a:cs typeface="Arial" pitchFamily="34" charset="0"/>
              </a:rPr>
              <a:t>miRNA</a:t>
            </a:r>
            <a:r>
              <a:rPr lang="en-US" dirty="0" smtClean="0">
                <a:latin typeface="Arial" pitchFamily="34" charset="0"/>
                <a:cs typeface="Arial" pitchFamily="34" charset="0"/>
              </a:rPr>
              <a:t> predicted sites matter:</a:t>
            </a: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Conservation</a:t>
            </a:r>
          </a:p>
          <a:p>
            <a:pPr algn="ctr"/>
            <a:r>
              <a:rPr lang="en-US" dirty="0" smtClean="0">
                <a:latin typeface="Arial" pitchFamily="34" charset="0"/>
                <a:cs typeface="Arial" pitchFamily="34" charset="0"/>
              </a:rPr>
              <a:t>AU richness</a:t>
            </a:r>
          </a:p>
          <a:p>
            <a:pPr algn="ctr"/>
            <a:r>
              <a:rPr lang="en-US" dirty="0" smtClean="0">
                <a:latin typeface="Arial" pitchFamily="34" charset="0"/>
                <a:cs typeface="Arial" pitchFamily="34" charset="0"/>
              </a:rPr>
              <a:t>Position along the 3’UTR</a:t>
            </a:r>
          </a:p>
          <a:p>
            <a:pPr algn="ctr"/>
            <a:r>
              <a:rPr lang="en-US" dirty="0" err="1" smtClean="0">
                <a:latin typeface="Arial" pitchFamily="34" charset="0"/>
                <a:cs typeface="Arial" pitchFamily="34" charset="0"/>
              </a:rPr>
              <a:t>Coexpressed</a:t>
            </a:r>
            <a:r>
              <a:rPr lang="en-US" dirty="0" smtClean="0">
                <a:latin typeface="Arial" pitchFamily="34" charset="0"/>
                <a:cs typeface="Arial" pitchFamily="34" charset="0"/>
              </a:rPr>
              <a:t> </a:t>
            </a:r>
            <a:r>
              <a:rPr lang="en-US" dirty="0" err="1" smtClean="0">
                <a:latin typeface="Arial" pitchFamily="34" charset="0"/>
                <a:cs typeface="Arial" pitchFamily="34" charset="0"/>
              </a:rPr>
              <a:t>miRNAs</a:t>
            </a:r>
            <a:endParaRPr lang="en-US" dirty="0" smtClean="0">
              <a:latin typeface="Arial" pitchFamily="34" charset="0"/>
              <a:cs typeface="Arial" pitchFamily="34" charset="0"/>
            </a:endParaRPr>
          </a:p>
          <a:p>
            <a:pPr algn="ctr"/>
            <a:endParaRPr lang="en-US" dirty="0">
              <a:latin typeface="Arial" pitchFamily="34" charset="0"/>
              <a:cs typeface="Arial" pitchFamily="34" charset="0"/>
            </a:endParaRPr>
          </a:p>
        </p:txBody>
      </p:sp>
      <p:sp>
        <p:nvSpPr>
          <p:cNvPr id="9" name="TextBox 8"/>
          <p:cNvSpPr txBox="1"/>
          <p:nvPr/>
        </p:nvSpPr>
        <p:spPr>
          <a:xfrm>
            <a:off x="1562524" y="5802868"/>
            <a:ext cx="1881669" cy="369332"/>
          </a:xfrm>
          <a:prstGeom prst="rect">
            <a:avLst/>
          </a:prstGeom>
          <a:noFill/>
        </p:spPr>
        <p:txBody>
          <a:bodyPr wrap="none" rtlCol="0">
            <a:spAutoFit/>
          </a:bodyPr>
          <a:lstStyle/>
          <a:p>
            <a:r>
              <a:rPr lang="en-US" b="1" dirty="0" smtClean="0">
                <a:latin typeface="Arial" pitchFamily="34" charset="0"/>
                <a:cs typeface="Arial" pitchFamily="34" charset="0"/>
              </a:rPr>
              <a:t>RNA structure?</a:t>
            </a:r>
            <a:endParaRPr lang="en-US" b="1" dirty="0">
              <a:latin typeface="Arial" pitchFamily="34" charset="0"/>
              <a:cs typeface="Arial" pitchFamily="34" charset="0"/>
            </a:endParaRPr>
          </a:p>
        </p:txBody>
      </p:sp>
      <p:sp>
        <p:nvSpPr>
          <p:cNvPr id="3" name="TextBox 2"/>
          <p:cNvSpPr txBox="1"/>
          <p:nvPr/>
        </p:nvSpPr>
        <p:spPr>
          <a:xfrm>
            <a:off x="2291867" y="3001833"/>
            <a:ext cx="1441933" cy="646331"/>
          </a:xfrm>
          <a:prstGeom prst="rect">
            <a:avLst/>
          </a:prstGeom>
          <a:noFill/>
        </p:spPr>
        <p:txBody>
          <a:bodyPr wrap="none" rtlCol="0">
            <a:spAutoFit/>
          </a:bodyPr>
          <a:lstStyle/>
          <a:p>
            <a:pPr algn="ctr"/>
            <a:r>
              <a:rPr lang="en-US" dirty="0"/>
              <a:t>P</a:t>
            </a:r>
            <a:r>
              <a:rPr lang="en-US" dirty="0" smtClean="0"/>
              <a:t>redicted </a:t>
            </a:r>
          </a:p>
          <a:p>
            <a:pPr algn="ctr"/>
            <a:r>
              <a:rPr lang="en-US" dirty="0" err="1" smtClean="0"/>
              <a:t>miRNA</a:t>
            </a:r>
            <a:r>
              <a:rPr lang="en-US" dirty="0" smtClean="0"/>
              <a:t> target</a:t>
            </a:r>
            <a:endParaRPr lang="en-US" dirty="0"/>
          </a:p>
        </p:txBody>
      </p:sp>
      <p:sp>
        <p:nvSpPr>
          <p:cNvPr id="11" name="TextBox 10"/>
          <p:cNvSpPr txBox="1"/>
          <p:nvPr/>
        </p:nvSpPr>
        <p:spPr>
          <a:xfrm>
            <a:off x="801941" y="2530985"/>
            <a:ext cx="829073" cy="369332"/>
          </a:xfrm>
          <a:prstGeom prst="rect">
            <a:avLst/>
          </a:prstGeom>
          <a:noFill/>
        </p:spPr>
        <p:txBody>
          <a:bodyPr wrap="none" rtlCol="0">
            <a:spAutoFit/>
          </a:bodyPr>
          <a:lstStyle/>
          <a:p>
            <a:r>
              <a:rPr lang="en-US" dirty="0" err="1" smtClean="0"/>
              <a:t>miRNA</a:t>
            </a:r>
            <a:endParaRPr lang="en-US" dirty="0"/>
          </a:p>
        </p:txBody>
      </p:sp>
      <p:cxnSp>
        <p:nvCxnSpPr>
          <p:cNvPr id="12" name="Straight Connector 11"/>
          <p:cNvCxnSpPr/>
          <p:nvPr/>
        </p:nvCxnSpPr>
        <p:spPr>
          <a:xfrm>
            <a:off x="5791200" y="1600200"/>
            <a:ext cx="228600" cy="323166"/>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5867400" y="1886635"/>
            <a:ext cx="114300" cy="439087"/>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006152" y="1921891"/>
            <a:ext cx="470848" cy="184287"/>
          </a:xfrm>
          <a:prstGeom prst="lin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2" name="Freeform 21"/>
          <p:cNvSpPr/>
          <p:nvPr/>
        </p:nvSpPr>
        <p:spPr>
          <a:xfrm>
            <a:off x="5609229" y="2680354"/>
            <a:ext cx="2782693" cy="610969"/>
          </a:xfrm>
          <a:custGeom>
            <a:avLst/>
            <a:gdLst>
              <a:gd name="connsiteX0" fmla="*/ 0 w 2538526"/>
              <a:gd name="connsiteY0" fmla="*/ 574469 h 574469"/>
              <a:gd name="connsiteX1" fmla="*/ 245660 w 2538526"/>
              <a:gd name="connsiteY1" fmla="*/ 342457 h 574469"/>
              <a:gd name="connsiteX2" fmla="*/ 846161 w 2538526"/>
              <a:gd name="connsiteY2" fmla="*/ 397048 h 574469"/>
              <a:gd name="connsiteX3" fmla="*/ 1596788 w 2538526"/>
              <a:gd name="connsiteY3" fmla="*/ 1263 h 574469"/>
              <a:gd name="connsiteX4" fmla="*/ 2388358 w 2538526"/>
              <a:gd name="connsiteY4" fmla="*/ 274218 h 574469"/>
              <a:gd name="connsiteX5" fmla="*/ 2538483 w 2538526"/>
              <a:gd name="connsiteY5" fmla="*/ 356105 h 5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526" h="574469">
                <a:moveTo>
                  <a:pt x="0" y="574469"/>
                </a:moveTo>
                <a:cubicBezTo>
                  <a:pt x="52316" y="473248"/>
                  <a:pt x="104633" y="372027"/>
                  <a:pt x="245660" y="342457"/>
                </a:cubicBezTo>
                <a:cubicBezTo>
                  <a:pt x="386687" y="312887"/>
                  <a:pt x="620973" y="453914"/>
                  <a:pt x="846161" y="397048"/>
                </a:cubicBezTo>
                <a:cubicBezTo>
                  <a:pt x="1071349" y="340182"/>
                  <a:pt x="1339755" y="21735"/>
                  <a:pt x="1596788" y="1263"/>
                </a:cubicBezTo>
                <a:cubicBezTo>
                  <a:pt x="1853821" y="-19209"/>
                  <a:pt x="2231409" y="215078"/>
                  <a:pt x="2388358" y="274218"/>
                </a:cubicBezTo>
                <a:cubicBezTo>
                  <a:pt x="2545307" y="333358"/>
                  <a:pt x="2538483" y="356105"/>
                  <a:pt x="2538483" y="35610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715000" y="2115235"/>
            <a:ext cx="1447800" cy="957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AGO</a:t>
            </a:r>
            <a:endParaRPr lang="en-US" b="1" dirty="0">
              <a:latin typeface="Arial" pitchFamily="34" charset="0"/>
              <a:cs typeface="Arial" pitchFamily="34" charset="0"/>
            </a:endParaRPr>
          </a:p>
        </p:txBody>
      </p:sp>
      <p:sp>
        <p:nvSpPr>
          <p:cNvPr id="23" name="TextBox 22"/>
          <p:cNvSpPr txBox="1"/>
          <p:nvPr/>
        </p:nvSpPr>
        <p:spPr>
          <a:xfrm>
            <a:off x="6004184" y="3258235"/>
            <a:ext cx="2044149" cy="369332"/>
          </a:xfrm>
          <a:prstGeom prst="rect">
            <a:avLst/>
          </a:prstGeom>
          <a:noFill/>
        </p:spPr>
        <p:txBody>
          <a:bodyPr wrap="none" rtlCol="0">
            <a:spAutoFit/>
          </a:bodyPr>
          <a:lstStyle/>
          <a:p>
            <a:r>
              <a:rPr lang="en-US" dirty="0" smtClean="0">
                <a:latin typeface="Arial" pitchFamily="34" charset="0"/>
                <a:cs typeface="Arial" pitchFamily="34" charset="0"/>
              </a:rPr>
              <a:t>AGO binding sites</a:t>
            </a:r>
            <a:endParaRPr lang="en-US" dirty="0">
              <a:latin typeface="Arial" pitchFamily="34" charset="0"/>
              <a:cs typeface="Arial" pitchFamily="34" charset="0"/>
            </a:endParaRPr>
          </a:p>
        </p:txBody>
      </p:sp>
      <p:sp>
        <p:nvSpPr>
          <p:cNvPr id="6" name="TextBox 5"/>
          <p:cNvSpPr txBox="1"/>
          <p:nvPr/>
        </p:nvSpPr>
        <p:spPr>
          <a:xfrm>
            <a:off x="4953000" y="4495800"/>
            <a:ext cx="3810000" cy="1754326"/>
          </a:xfrm>
          <a:prstGeom prst="rect">
            <a:avLst/>
          </a:prstGeom>
          <a:noFill/>
        </p:spPr>
        <p:txBody>
          <a:bodyPr wrap="square" rtlCol="0">
            <a:spAutoFit/>
          </a:bodyPr>
          <a:lstStyle/>
          <a:p>
            <a:pPr marL="342900" indent="-342900">
              <a:buAutoNum type="arabicParenR"/>
            </a:pPr>
            <a:r>
              <a:rPr lang="en-US" dirty="0" smtClean="0">
                <a:latin typeface="Arial" pitchFamily="34" charset="0"/>
                <a:cs typeface="Arial" pitchFamily="34" charset="0"/>
              </a:rPr>
              <a:t>Publicly available AGO PAR-CLIP on EBV transformed </a:t>
            </a:r>
            <a:r>
              <a:rPr lang="en-US" dirty="0" err="1" smtClean="0">
                <a:latin typeface="Arial" pitchFamily="34" charset="0"/>
                <a:cs typeface="Arial" pitchFamily="34" charset="0"/>
              </a:rPr>
              <a:t>lymphoblastoid</a:t>
            </a:r>
            <a:r>
              <a:rPr lang="en-US" dirty="0" smtClean="0">
                <a:latin typeface="Arial" pitchFamily="34" charset="0"/>
                <a:cs typeface="Arial" pitchFamily="34" charset="0"/>
              </a:rPr>
              <a:t> cells</a:t>
            </a:r>
          </a:p>
          <a:p>
            <a:pPr marL="342900" indent="-342900">
              <a:buAutoNum type="arabicParenR"/>
            </a:pPr>
            <a:endParaRPr lang="en-US" dirty="0" smtClean="0">
              <a:latin typeface="Arial" pitchFamily="34" charset="0"/>
              <a:cs typeface="Arial" pitchFamily="34" charset="0"/>
            </a:endParaRPr>
          </a:p>
          <a:p>
            <a:pPr marL="342900" indent="-342900">
              <a:buAutoNum type="arabicParenR"/>
            </a:pPr>
            <a:r>
              <a:rPr lang="en-US" dirty="0" smtClean="0">
                <a:latin typeface="Arial" pitchFamily="34" charset="0"/>
                <a:cs typeface="Arial" pitchFamily="34" charset="0"/>
              </a:rPr>
              <a:t>AGO </a:t>
            </a:r>
            <a:r>
              <a:rPr lang="en-US" dirty="0" err="1" smtClean="0">
                <a:latin typeface="Arial" pitchFamily="34" charset="0"/>
                <a:cs typeface="Arial" pitchFamily="34" charset="0"/>
              </a:rPr>
              <a:t>iCLIP</a:t>
            </a:r>
            <a:r>
              <a:rPr lang="en-US" dirty="0" smtClean="0">
                <a:latin typeface="Arial" pitchFamily="34" charset="0"/>
                <a:cs typeface="Arial" pitchFamily="34" charset="0"/>
              </a:rPr>
              <a:t> on GM12878, GM12891 and GM12892 cells</a:t>
            </a:r>
          </a:p>
        </p:txBody>
      </p:sp>
      <p:sp>
        <p:nvSpPr>
          <p:cNvPr id="8" name="TextBox 7"/>
          <p:cNvSpPr txBox="1"/>
          <p:nvPr/>
        </p:nvSpPr>
        <p:spPr>
          <a:xfrm>
            <a:off x="5486400" y="3854326"/>
            <a:ext cx="2544351" cy="369332"/>
          </a:xfrm>
          <a:prstGeom prst="rect">
            <a:avLst/>
          </a:prstGeom>
          <a:noFill/>
        </p:spPr>
        <p:txBody>
          <a:bodyPr wrap="none" rtlCol="0">
            <a:spAutoFit/>
          </a:bodyPr>
          <a:lstStyle/>
          <a:p>
            <a:r>
              <a:rPr lang="en-US" dirty="0" smtClean="0">
                <a:latin typeface="Arial" pitchFamily="34" charset="0"/>
                <a:cs typeface="Arial" pitchFamily="34" charset="0"/>
              </a:rPr>
              <a:t>Target site accessibility</a:t>
            </a:r>
            <a:endParaRPr lang="en-US" dirty="0">
              <a:latin typeface="Arial" pitchFamily="34" charset="0"/>
              <a:cs typeface="Arial" pitchFamily="34" charset="0"/>
            </a:endParaRPr>
          </a:p>
        </p:txBody>
      </p:sp>
    </p:spTree>
    <p:extLst>
      <p:ext uri="{BB962C8B-B14F-4D97-AF65-F5344CB8AC3E}">
        <p14:creationId xmlns:p14="http://schemas.microsoft.com/office/powerpoint/2010/main" val="20252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3386264" cy="584776"/>
          </a:xfrm>
          <a:prstGeom prst="rect">
            <a:avLst/>
          </a:prstGeom>
          <a:noFill/>
        </p:spPr>
        <p:txBody>
          <a:bodyPr wrap="none" rtlCol="0">
            <a:spAutoFit/>
          </a:bodyPr>
          <a:lstStyle/>
          <a:p>
            <a:r>
              <a:rPr lang="en-US" sz="3200" dirty="0" smtClean="0"/>
              <a:t>The Central Dogma</a:t>
            </a:r>
            <a:endParaRPr lang="en-US" sz="3200" dirty="0"/>
          </a:p>
        </p:txBody>
      </p:sp>
      <p:sp>
        <p:nvSpPr>
          <p:cNvPr id="3" name="TextBox 2"/>
          <p:cNvSpPr txBox="1"/>
          <p:nvPr/>
        </p:nvSpPr>
        <p:spPr>
          <a:xfrm>
            <a:off x="1143000" y="2667000"/>
            <a:ext cx="939480" cy="584776"/>
          </a:xfrm>
          <a:prstGeom prst="rect">
            <a:avLst/>
          </a:prstGeom>
          <a:noFill/>
        </p:spPr>
        <p:txBody>
          <a:bodyPr wrap="none" rtlCol="0">
            <a:spAutoFit/>
          </a:bodyPr>
          <a:lstStyle/>
          <a:p>
            <a:r>
              <a:rPr lang="en-US" sz="3200" dirty="0" smtClean="0"/>
              <a:t>DNA</a:t>
            </a:r>
            <a:endParaRPr lang="en-US" sz="3200" dirty="0"/>
          </a:p>
        </p:txBody>
      </p:sp>
      <p:sp>
        <p:nvSpPr>
          <p:cNvPr id="4" name="TextBox 3"/>
          <p:cNvSpPr txBox="1"/>
          <p:nvPr/>
        </p:nvSpPr>
        <p:spPr>
          <a:xfrm>
            <a:off x="3890776" y="2667000"/>
            <a:ext cx="909824" cy="584776"/>
          </a:xfrm>
          <a:prstGeom prst="rect">
            <a:avLst/>
          </a:prstGeom>
          <a:noFill/>
        </p:spPr>
        <p:txBody>
          <a:bodyPr wrap="none" rtlCol="0">
            <a:spAutoFit/>
          </a:bodyPr>
          <a:lstStyle/>
          <a:p>
            <a:r>
              <a:rPr lang="en-US" sz="3200" dirty="0" smtClean="0"/>
              <a:t>RNA</a:t>
            </a:r>
            <a:endParaRPr lang="en-US" sz="3200" dirty="0"/>
          </a:p>
        </p:txBody>
      </p:sp>
      <p:sp>
        <p:nvSpPr>
          <p:cNvPr id="5" name="TextBox 4"/>
          <p:cNvSpPr txBox="1"/>
          <p:nvPr/>
        </p:nvSpPr>
        <p:spPr>
          <a:xfrm>
            <a:off x="6629400" y="2667000"/>
            <a:ext cx="1407557" cy="584776"/>
          </a:xfrm>
          <a:prstGeom prst="rect">
            <a:avLst/>
          </a:prstGeom>
          <a:noFill/>
        </p:spPr>
        <p:txBody>
          <a:bodyPr wrap="none" rtlCol="0">
            <a:spAutoFit/>
          </a:bodyPr>
          <a:lstStyle/>
          <a:p>
            <a:r>
              <a:rPr lang="en-US" sz="3200" dirty="0" smtClean="0"/>
              <a:t>Protein</a:t>
            </a:r>
            <a:endParaRPr lang="en-US" sz="3200" dirty="0"/>
          </a:p>
        </p:txBody>
      </p:sp>
      <p:cxnSp>
        <p:nvCxnSpPr>
          <p:cNvPr id="8" name="Straight Arrow Connector 7"/>
          <p:cNvCxnSpPr>
            <a:stCxn id="3" idx="3"/>
            <a:endCxn id="4" idx="1"/>
          </p:cNvCxnSpPr>
          <p:nvPr/>
        </p:nvCxnSpPr>
        <p:spPr>
          <a:xfrm>
            <a:off x="2082480" y="2959388"/>
            <a:ext cx="180829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5" idx="1"/>
          </p:cNvCxnSpPr>
          <p:nvPr/>
        </p:nvCxnSpPr>
        <p:spPr>
          <a:xfrm>
            <a:off x="4800600" y="2959388"/>
            <a:ext cx="18288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86000" y="2602468"/>
            <a:ext cx="1388534" cy="369332"/>
          </a:xfrm>
          <a:prstGeom prst="rect">
            <a:avLst/>
          </a:prstGeom>
          <a:noFill/>
        </p:spPr>
        <p:txBody>
          <a:bodyPr wrap="none" rtlCol="0">
            <a:spAutoFit/>
          </a:bodyPr>
          <a:lstStyle/>
          <a:p>
            <a:r>
              <a:rPr lang="en-US" dirty="0" smtClean="0"/>
              <a:t>transcription</a:t>
            </a:r>
            <a:endParaRPr lang="en-US" dirty="0"/>
          </a:p>
        </p:txBody>
      </p:sp>
      <p:sp>
        <p:nvSpPr>
          <p:cNvPr id="14" name="TextBox 13"/>
          <p:cNvSpPr txBox="1"/>
          <p:nvPr/>
        </p:nvSpPr>
        <p:spPr>
          <a:xfrm>
            <a:off x="5181600" y="2590800"/>
            <a:ext cx="1199742" cy="369332"/>
          </a:xfrm>
          <a:prstGeom prst="rect">
            <a:avLst/>
          </a:prstGeom>
          <a:noFill/>
        </p:spPr>
        <p:txBody>
          <a:bodyPr wrap="none" rtlCol="0">
            <a:spAutoFit/>
          </a:bodyPr>
          <a:lstStyle/>
          <a:p>
            <a:r>
              <a:rPr lang="en-US" dirty="0" smtClean="0"/>
              <a:t>translation</a:t>
            </a:r>
            <a:endParaRPr lang="en-US" dirty="0"/>
          </a:p>
        </p:txBody>
      </p:sp>
      <p:cxnSp>
        <p:nvCxnSpPr>
          <p:cNvPr id="16" name="Curved Connector 15"/>
          <p:cNvCxnSpPr>
            <a:stCxn id="5" idx="0"/>
            <a:endCxn id="13" idx="0"/>
          </p:cNvCxnSpPr>
          <p:nvPr/>
        </p:nvCxnSpPr>
        <p:spPr>
          <a:xfrm rot="16200000" flipV="1">
            <a:off x="5124457" y="458278"/>
            <a:ext cx="64532" cy="4352912"/>
          </a:xfrm>
          <a:prstGeom prst="curvedConnector3">
            <a:avLst>
              <a:gd name="adj1" fmla="val 1787282"/>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2"/>
          <p:cNvSpPr txBox="1">
            <a:spLocks noChangeArrowheads="1"/>
          </p:cNvSpPr>
          <p:nvPr/>
        </p:nvSpPr>
        <p:spPr bwMode="auto">
          <a:xfrm>
            <a:off x="3505200" y="5105400"/>
            <a:ext cx="2209800" cy="461665"/>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Arial" pitchFamily="34" charset="0"/>
                <a:cs typeface="Arial" pitchFamily="34" charset="0"/>
              </a:rPr>
              <a:t>The SHAPE</a:t>
            </a:r>
            <a:endParaRPr lang="en-US" sz="2400" dirty="0">
              <a:solidFill>
                <a:srgbClr val="000000"/>
              </a:solidFill>
              <a:latin typeface="Arial" pitchFamily="34" charset="0"/>
              <a:cs typeface="Arial" pitchFamily="34" charset="0"/>
            </a:endParaRPr>
          </a:p>
        </p:txBody>
      </p:sp>
      <p:cxnSp>
        <p:nvCxnSpPr>
          <p:cNvPr id="30" name="Curved Connector 29"/>
          <p:cNvCxnSpPr>
            <a:stCxn id="4" idx="2"/>
            <a:endCxn id="13" idx="2"/>
          </p:cNvCxnSpPr>
          <p:nvPr/>
        </p:nvCxnSpPr>
        <p:spPr>
          <a:xfrm rot="5400000" flipH="1">
            <a:off x="3522990" y="2429078"/>
            <a:ext cx="279976" cy="1365421"/>
          </a:xfrm>
          <a:prstGeom prst="curvedConnector3">
            <a:avLst>
              <a:gd name="adj1" fmla="val -81650"/>
            </a:avLst>
          </a:prstGeom>
          <a:ln>
            <a:solidFill>
              <a:srgbClr val="800080"/>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4" idx="2"/>
            <a:endCxn id="14" idx="2"/>
          </p:cNvCxnSpPr>
          <p:nvPr/>
        </p:nvCxnSpPr>
        <p:spPr>
          <a:xfrm rot="5400000" flipH="1" flipV="1">
            <a:off x="4917757" y="2388062"/>
            <a:ext cx="291644" cy="1435783"/>
          </a:xfrm>
          <a:prstGeom prst="curvedConnector3">
            <a:avLst>
              <a:gd name="adj1" fmla="val -78383"/>
            </a:avLst>
          </a:prstGeom>
          <a:ln>
            <a:solidFill>
              <a:srgbClr val="800080"/>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678292" y="3581400"/>
            <a:ext cx="1799591" cy="923330"/>
          </a:xfrm>
          <a:prstGeom prst="rect">
            <a:avLst/>
          </a:prstGeom>
          <a:noFill/>
        </p:spPr>
        <p:txBody>
          <a:bodyPr wrap="none" rtlCol="0">
            <a:spAutoFit/>
          </a:bodyPr>
          <a:lstStyle/>
          <a:p>
            <a:r>
              <a:rPr lang="en-US" dirty="0" smtClean="0"/>
              <a:t>Single stranded</a:t>
            </a:r>
          </a:p>
          <a:p>
            <a:r>
              <a:rPr lang="en-US" dirty="0" smtClean="0"/>
              <a:t>Flexible/unstable</a:t>
            </a:r>
          </a:p>
          <a:p>
            <a:r>
              <a:rPr lang="en-US" dirty="0" smtClean="0"/>
              <a:t>Localization</a:t>
            </a:r>
            <a:endParaRPr lang="en-US" dirty="0"/>
          </a:p>
        </p:txBody>
      </p:sp>
      <p:pic>
        <p:nvPicPr>
          <p:cNvPr id="46" name="Picture 45" descr="Screen Shot 2012-11-19 at 10.15.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57600"/>
            <a:ext cx="2704723" cy="1046655"/>
          </a:xfrm>
          <a:prstGeom prst="rect">
            <a:avLst/>
          </a:prstGeom>
        </p:spPr>
      </p:pic>
      <p:pic>
        <p:nvPicPr>
          <p:cNvPr id="47" name="Picture 46" descr="Screen Shot 2012-11-19 at 10.1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581400"/>
            <a:ext cx="2286000" cy="978494"/>
          </a:xfrm>
          <a:prstGeom prst="rect">
            <a:avLst/>
          </a:prstGeom>
        </p:spPr>
      </p:pic>
      <p:pic>
        <p:nvPicPr>
          <p:cNvPr id="48" name="Picture 47" descr="Screen Shot 2012-11-19 at 10.16.2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029200"/>
            <a:ext cx="2590800" cy="1066800"/>
          </a:xfrm>
          <a:prstGeom prst="rect">
            <a:avLst/>
          </a:prstGeom>
        </p:spPr>
      </p:pic>
      <p:pic>
        <p:nvPicPr>
          <p:cNvPr id="49" name="Picture 48" descr="Screen Shot 2012-11-19 at 10.16.3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953000"/>
            <a:ext cx="2362200" cy="1190150"/>
          </a:xfrm>
          <a:prstGeom prst="rect">
            <a:avLst/>
          </a:prstGeom>
        </p:spPr>
      </p:pic>
      <p:cxnSp>
        <p:nvCxnSpPr>
          <p:cNvPr id="51" name="Curved Connector 50"/>
          <p:cNvCxnSpPr>
            <a:stCxn id="4" idx="3"/>
            <a:endCxn id="4" idx="1"/>
          </p:cNvCxnSpPr>
          <p:nvPr/>
        </p:nvCxnSpPr>
        <p:spPr>
          <a:xfrm flipH="1">
            <a:off x="3890776" y="2959388"/>
            <a:ext cx="909824" cy="12700"/>
          </a:xfrm>
          <a:prstGeom prst="curvedConnector5">
            <a:avLst>
              <a:gd name="adj1" fmla="val -25126"/>
              <a:gd name="adj2" fmla="val -6219291"/>
              <a:gd name="adj3" fmla="val 125126"/>
            </a:avLst>
          </a:prstGeom>
          <a:ln>
            <a:solidFill>
              <a:srgbClr val="800080"/>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4" idx="2"/>
            <a:endCxn id="3" idx="2"/>
          </p:cNvCxnSpPr>
          <p:nvPr/>
        </p:nvCxnSpPr>
        <p:spPr>
          <a:xfrm rot="5400000">
            <a:off x="2979214" y="1885302"/>
            <a:ext cx="12700" cy="2732948"/>
          </a:xfrm>
          <a:prstGeom prst="curvedConnector3">
            <a:avLst>
              <a:gd name="adj1" fmla="val 2660134"/>
            </a:avLst>
          </a:prstGeom>
          <a:ln>
            <a:solidFill>
              <a:srgbClr val="800080"/>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4" idx="2"/>
            <a:endCxn id="5" idx="2"/>
          </p:cNvCxnSpPr>
          <p:nvPr/>
        </p:nvCxnSpPr>
        <p:spPr>
          <a:xfrm rot="16200000" flipH="1">
            <a:off x="5839433" y="1758030"/>
            <a:ext cx="12700" cy="2987491"/>
          </a:xfrm>
          <a:prstGeom prst="curvedConnector3">
            <a:avLst>
              <a:gd name="adj1" fmla="val 2660134"/>
            </a:avLst>
          </a:prstGeom>
          <a:ln>
            <a:solidFill>
              <a:srgbClr val="800080"/>
            </a:solidFill>
            <a:prstDash val="dot"/>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0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dissolv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par>
                                <p:cTn id="38" presetID="9"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par>
                                <p:cTn id="44" presetID="9"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dissolv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strVal val="#ppt_w*0.70"/>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Effect transition="in" filter="fade">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6200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Predicted </a:t>
            </a:r>
            <a:r>
              <a:rPr lang="en-US" sz="2800" dirty="0" err="1" smtClean="0">
                <a:latin typeface="Arial" pitchFamily="34" charset="0"/>
                <a:cs typeface="Arial" pitchFamily="34" charset="0"/>
              </a:rPr>
              <a:t>miRNA</a:t>
            </a:r>
            <a:r>
              <a:rPr lang="en-US" sz="2800" dirty="0" smtClean="0">
                <a:latin typeface="Arial" pitchFamily="34" charset="0"/>
                <a:cs typeface="Arial" pitchFamily="34" charset="0"/>
              </a:rPr>
              <a:t> sites that are AGO bound are more accessible than non-AGO bound sites</a:t>
            </a:r>
            <a:endParaRPr lang="en-US" sz="2800" dirty="0">
              <a:latin typeface="Arial" pitchFamily="34" charset="0"/>
              <a:cs typeface="Arial" pitchFamily="34" charset="0"/>
            </a:endParaRPr>
          </a:p>
        </p:txBody>
      </p:sp>
      <p:grpSp>
        <p:nvGrpSpPr>
          <p:cNvPr id="11" name="Group 10"/>
          <p:cNvGrpSpPr/>
          <p:nvPr/>
        </p:nvGrpSpPr>
        <p:grpSpPr>
          <a:xfrm>
            <a:off x="356268" y="3751732"/>
            <a:ext cx="2273891" cy="2115668"/>
            <a:chOff x="5847640" y="3275484"/>
            <a:chExt cx="2458160" cy="2287116"/>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640" y="3275484"/>
              <a:ext cx="2458160" cy="2287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6093284" y="4017168"/>
              <a:ext cx="915635" cy="646331"/>
            </a:xfrm>
            <a:prstGeom prst="rect">
              <a:avLst/>
            </a:prstGeom>
            <a:noFill/>
          </p:spPr>
          <p:txBody>
            <a:bodyPr wrap="none" rtlCol="0">
              <a:spAutoFit/>
            </a:bodyPr>
            <a:lstStyle/>
            <a:p>
              <a:pPr algn="ctr"/>
              <a:r>
                <a:rPr lang="en-US" b="1" dirty="0" smtClean="0">
                  <a:latin typeface="Arial" pitchFamily="34" charset="0"/>
                  <a:cs typeface="Arial" pitchFamily="34" charset="0"/>
                </a:rPr>
                <a:t>AGO </a:t>
              </a:r>
            </a:p>
            <a:p>
              <a:pPr algn="ctr"/>
              <a:r>
                <a:rPr lang="en-US" b="1" dirty="0" smtClean="0">
                  <a:latin typeface="Arial" pitchFamily="34" charset="0"/>
                  <a:cs typeface="Arial" pitchFamily="34" charset="0"/>
                </a:rPr>
                <a:t>Bound</a:t>
              </a:r>
              <a:endParaRPr lang="en-US" b="1" dirty="0">
                <a:latin typeface="Arial" pitchFamily="34" charset="0"/>
                <a:cs typeface="Arial" pitchFamily="34" charset="0"/>
              </a:endParaRPr>
            </a:p>
          </p:txBody>
        </p:sp>
        <p:sp>
          <p:nvSpPr>
            <p:cNvPr id="14" name="TextBox 13"/>
            <p:cNvSpPr txBox="1"/>
            <p:nvPr/>
          </p:nvSpPr>
          <p:spPr>
            <a:xfrm>
              <a:off x="7102377" y="4017169"/>
              <a:ext cx="915634" cy="646332"/>
            </a:xfrm>
            <a:prstGeom prst="rect">
              <a:avLst/>
            </a:prstGeom>
            <a:noFill/>
          </p:spPr>
          <p:txBody>
            <a:bodyPr wrap="none" rtlCol="0">
              <a:spAutoFit/>
            </a:bodyPr>
            <a:lstStyle/>
            <a:p>
              <a:pPr algn="ctr"/>
              <a:r>
                <a:rPr lang="en-US" b="1" dirty="0" smtClean="0">
                  <a:latin typeface="Arial" pitchFamily="34" charset="0"/>
                  <a:cs typeface="Arial" pitchFamily="34" charset="0"/>
                </a:rPr>
                <a:t>Not </a:t>
              </a:r>
            </a:p>
            <a:p>
              <a:pPr algn="ctr"/>
              <a:r>
                <a:rPr lang="en-US" b="1" dirty="0" smtClean="0">
                  <a:latin typeface="Arial" pitchFamily="34" charset="0"/>
                  <a:cs typeface="Arial" pitchFamily="34" charset="0"/>
                </a:rPr>
                <a:t>Bound</a:t>
              </a:r>
              <a:endParaRPr lang="en-US" b="1" dirty="0">
                <a:latin typeface="Arial" pitchFamily="34" charset="0"/>
                <a:cs typeface="Arial" pitchFamily="34" charset="0"/>
              </a:endParaRPr>
            </a:p>
          </p:txBody>
        </p:sp>
      </p:grpSp>
      <p:sp>
        <p:nvSpPr>
          <p:cNvPr id="15" name="TextBox 14"/>
          <p:cNvSpPr txBox="1"/>
          <p:nvPr/>
        </p:nvSpPr>
        <p:spPr>
          <a:xfrm>
            <a:off x="-76200" y="2763804"/>
            <a:ext cx="3163559" cy="923330"/>
          </a:xfrm>
          <a:prstGeom prst="rect">
            <a:avLst/>
          </a:prstGeom>
          <a:noFill/>
        </p:spPr>
        <p:txBody>
          <a:bodyPr wrap="square" rtlCol="0">
            <a:spAutoFit/>
          </a:bodyPr>
          <a:lstStyle/>
          <a:p>
            <a:pPr algn="ctr"/>
            <a:r>
              <a:rPr lang="en-US" dirty="0" err="1" smtClean="0">
                <a:latin typeface="Arial" pitchFamily="34" charset="0"/>
                <a:cs typeface="Arial" pitchFamily="34" charset="0"/>
              </a:rPr>
              <a:t>Targetscan</a:t>
            </a:r>
            <a:r>
              <a:rPr lang="en-US" dirty="0" smtClean="0">
                <a:latin typeface="Arial" pitchFamily="34" charset="0"/>
                <a:cs typeface="Arial" pitchFamily="34" charset="0"/>
              </a:rPr>
              <a:t> </a:t>
            </a:r>
          </a:p>
          <a:p>
            <a:pPr algn="ctr"/>
            <a:r>
              <a:rPr lang="en-US" dirty="0" smtClean="0">
                <a:latin typeface="Arial" pitchFamily="34" charset="0"/>
                <a:cs typeface="Arial" pitchFamily="34" charset="0"/>
              </a:rPr>
              <a:t>predicted sites of top 100 </a:t>
            </a:r>
            <a:r>
              <a:rPr lang="en-US" dirty="0" err="1" smtClean="0">
                <a:latin typeface="Arial" pitchFamily="34" charset="0"/>
                <a:cs typeface="Arial" pitchFamily="34" charset="0"/>
              </a:rPr>
              <a:t>miRNAs</a:t>
            </a:r>
            <a:r>
              <a:rPr lang="en-US" dirty="0" smtClean="0">
                <a:latin typeface="Arial" pitchFamily="34" charset="0"/>
                <a:cs typeface="Arial" pitchFamily="34" charset="0"/>
              </a:rPr>
              <a:t> in GM12878 cells</a:t>
            </a:r>
            <a:endParaRPr lang="en-US" dirty="0">
              <a:latin typeface="Arial" pitchFamily="34" charset="0"/>
              <a:cs typeface="Arial" pitchFamily="34" charset="0"/>
            </a:endParaRPr>
          </a:p>
        </p:txBody>
      </p:sp>
      <p:sp>
        <p:nvSpPr>
          <p:cNvPr id="6" name="TextBox 5"/>
          <p:cNvSpPr txBox="1"/>
          <p:nvPr/>
        </p:nvSpPr>
        <p:spPr>
          <a:xfrm>
            <a:off x="228600" y="1897882"/>
            <a:ext cx="1847493" cy="369332"/>
          </a:xfrm>
          <a:prstGeom prst="rect">
            <a:avLst/>
          </a:prstGeom>
          <a:noFill/>
        </p:spPr>
        <p:txBody>
          <a:bodyPr wrap="none" rtlCol="0">
            <a:spAutoFit/>
          </a:bodyPr>
          <a:lstStyle/>
          <a:p>
            <a:r>
              <a:rPr lang="en-US" b="1" dirty="0" smtClean="0">
                <a:latin typeface="Arial" pitchFamily="34" charset="0"/>
                <a:cs typeface="Arial" pitchFamily="34" charset="0"/>
              </a:rPr>
              <a:t>AGO PAR-CLIP</a:t>
            </a:r>
            <a:endParaRPr lang="en-US" b="1" dirty="0">
              <a:latin typeface="Arial" pitchFamily="34" charset="0"/>
              <a:cs typeface="Arial" pitchFamily="34" charset="0"/>
            </a:endParaRPr>
          </a:p>
        </p:txBody>
      </p:sp>
      <p:pic>
        <p:nvPicPr>
          <p:cNvPr id="7" name="Picture 6" descr="Screen Shot 2013-11-06 at 4.36.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474" y="1752600"/>
            <a:ext cx="5067726" cy="4574593"/>
          </a:xfrm>
          <a:prstGeom prst="rect">
            <a:avLst/>
          </a:prstGeom>
        </p:spPr>
      </p:pic>
      <p:sp>
        <p:nvSpPr>
          <p:cNvPr id="17" name="TextBox 16"/>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
        <p:nvSpPr>
          <p:cNvPr id="2" name="Rectangle 1"/>
          <p:cNvSpPr/>
          <p:nvPr/>
        </p:nvSpPr>
        <p:spPr>
          <a:xfrm>
            <a:off x="3733800" y="1752600"/>
            <a:ext cx="381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4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6200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5’ accessibility of </a:t>
            </a:r>
            <a:r>
              <a:rPr lang="en-US" sz="2400" dirty="0" err="1" smtClean="0">
                <a:latin typeface="Arial" pitchFamily="34" charset="0"/>
                <a:cs typeface="Arial" pitchFamily="34" charset="0"/>
              </a:rPr>
              <a:t>miRNA</a:t>
            </a:r>
            <a:r>
              <a:rPr lang="en-US" sz="2400" dirty="0" smtClean="0">
                <a:latin typeface="Arial" pitchFamily="34" charset="0"/>
                <a:cs typeface="Arial" pitchFamily="34" charset="0"/>
              </a:rPr>
              <a:t>  target sites is correlated with increased AGO binding</a:t>
            </a:r>
            <a:endParaRPr lang="en-US" sz="2400" dirty="0">
              <a:latin typeface="Arial" pitchFamily="34" charset="0"/>
              <a:cs typeface="Arial" pitchFamily="34" charset="0"/>
            </a:endParaRPr>
          </a:p>
        </p:txBody>
      </p:sp>
      <p:pic>
        <p:nvPicPr>
          <p:cNvPr id="3" name="Picture 2" descr="Screen Shot 2013-11-06 at 4.35.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 y="1981200"/>
            <a:ext cx="9144000" cy="4263887"/>
          </a:xfrm>
          <a:prstGeom prst="rect">
            <a:avLst/>
          </a:prstGeom>
        </p:spPr>
      </p:pic>
      <p:sp>
        <p:nvSpPr>
          <p:cNvPr id="5" name="TextBox 4"/>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
        <p:nvSpPr>
          <p:cNvPr id="6" name="Rectangle 5"/>
          <p:cNvSpPr/>
          <p:nvPr/>
        </p:nvSpPr>
        <p:spPr>
          <a:xfrm>
            <a:off x="76200" y="2209800"/>
            <a:ext cx="381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19600" y="2057400"/>
            <a:ext cx="381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941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6200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5’ accessibility of </a:t>
            </a:r>
            <a:r>
              <a:rPr lang="en-US" sz="2400" dirty="0" err="1" smtClean="0">
                <a:latin typeface="Arial" pitchFamily="34" charset="0"/>
                <a:cs typeface="Arial" pitchFamily="34" charset="0"/>
              </a:rPr>
              <a:t>miRNA</a:t>
            </a:r>
            <a:r>
              <a:rPr lang="en-US" sz="2400" dirty="0" smtClean="0">
                <a:latin typeface="Arial" pitchFamily="34" charset="0"/>
                <a:cs typeface="Arial" pitchFamily="34" charset="0"/>
              </a:rPr>
              <a:t>  target sites is correlated with increased AGO binding</a:t>
            </a:r>
            <a:endParaRPr lang="en-US" sz="2400" dirty="0">
              <a:latin typeface="Arial" pitchFamily="34" charset="0"/>
              <a:cs typeface="Arial" pitchFamily="34" charset="0"/>
            </a:endParaRPr>
          </a:p>
        </p:txBody>
      </p:sp>
      <p:pic>
        <p:nvPicPr>
          <p:cNvPr id="2" name="Picture 1" descr="Screen Shot 2013-11-06 at 4.4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4569674" cy="3305937"/>
          </a:xfrm>
          <a:prstGeom prst="rect">
            <a:avLst/>
          </a:prstGeom>
        </p:spPr>
      </p:pic>
      <p:pic>
        <p:nvPicPr>
          <p:cNvPr id="6" name="Picture 5" descr="Screen Shot 2013-11-06 at 4.4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638" y="2286000"/>
            <a:ext cx="4088550" cy="3047828"/>
          </a:xfrm>
          <a:prstGeom prst="rect">
            <a:avLst/>
          </a:prstGeom>
        </p:spPr>
      </p:pic>
      <p:sp>
        <p:nvSpPr>
          <p:cNvPr id="8" name="TextBox 7"/>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
        <p:nvSpPr>
          <p:cNvPr id="9" name="Rectangle 8"/>
          <p:cNvSpPr/>
          <p:nvPr/>
        </p:nvSpPr>
        <p:spPr>
          <a:xfrm>
            <a:off x="152400" y="2286000"/>
            <a:ext cx="381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46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533400"/>
            <a:ext cx="66294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mRNAs with structurally accessible sites are more repressed </a:t>
            </a:r>
            <a:r>
              <a:rPr lang="en-US" sz="2800" i="1" dirty="0" smtClean="0">
                <a:latin typeface="Arial" pitchFamily="34" charset="0"/>
                <a:cs typeface="Arial" pitchFamily="34" charset="0"/>
              </a:rPr>
              <a:t>in-vivo</a:t>
            </a:r>
            <a:endParaRPr lang="en-US" sz="2800" i="1" dirty="0">
              <a:latin typeface="Arial" pitchFamily="34" charset="0"/>
              <a:cs typeface="Arial" pitchFamily="34" charset="0"/>
            </a:endParaRPr>
          </a:p>
        </p:txBody>
      </p:sp>
      <p:sp>
        <p:nvSpPr>
          <p:cNvPr id="7" name="TextBox 6"/>
          <p:cNvSpPr txBox="1"/>
          <p:nvPr/>
        </p:nvSpPr>
        <p:spPr>
          <a:xfrm>
            <a:off x="228600" y="1897882"/>
            <a:ext cx="1249060" cy="369332"/>
          </a:xfrm>
          <a:prstGeom prst="rect">
            <a:avLst/>
          </a:prstGeom>
          <a:noFill/>
        </p:spPr>
        <p:txBody>
          <a:bodyPr wrap="none" rtlCol="0">
            <a:spAutoFit/>
          </a:bodyPr>
          <a:lstStyle/>
          <a:p>
            <a:r>
              <a:rPr lang="en-US" b="1" dirty="0" err="1" smtClean="0">
                <a:latin typeface="Arial" pitchFamily="34" charset="0"/>
                <a:cs typeface="Arial" pitchFamily="34" charset="0"/>
              </a:rPr>
              <a:t>Hela</a:t>
            </a:r>
            <a:r>
              <a:rPr lang="en-US" b="1" dirty="0" smtClean="0">
                <a:latin typeface="Arial" pitchFamily="34" charset="0"/>
                <a:cs typeface="Arial" pitchFamily="34" charset="0"/>
              </a:rPr>
              <a:t> cells</a:t>
            </a:r>
            <a:endParaRPr lang="en-US" b="1" dirty="0">
              <a:latin typeface="Arial" pitchFamily="34" charset="0"/>
              <a:cs typeface="Arial" pitchFamily="34" charset="0"/>
            </a:endParaRPr>
          </a:p>
        </p:txBody>
      </p:sp>
      <p:pic>
        <p:nvPicPr>
          <p:cNvPr id="2" name="Picture 1" descr="Screen Shot 2013-11-06 at 4.48.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09800"/>
            <a:ext cx="5702696" cy="4115086"/>
          </a:xfrm>
          <a:prstGeom prst="rect">
            <a:avLst/>
          </a:prstGeom>
        </p:spPr>
      </p:pic>
      <p:sp>
        <p:nvSpPr>
          <p:cNvPr id="8" name="TextBox 7"/>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
        <p:nvSpPr>
          <p:cNvPr id="9" name="Rectangle 8"/>
          <p:cNvSpPr/>
          <p:nvPr/>
        </p:nvSpPr>
        <p:spPr>
          <a:xfrm>
            <a:off x="1752600" y="2286000"/>
            <a:ext cx="381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96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736" y="2438400"/>
            <a:ext cx="7790210" cy="523220"/>
          </a:xfrm>
          <a:prstGeom prst="rect">
            <a:avLst/>
          </a:prstGeom>
          <a:noFill/>
        </p:spPr>
        <p:txBody>
          <a:bodyPr wrap="none" rtlCol="0">
            <a:spAutoFit/>
          </a:bodyPr>
          <a:lstStyle/>
          <a:p>
            <a:r>
              <a:rPr lang="en-US" sz="2800" dirty="0" smtClean="0"/>
              <a:t>Can PARS leads us </a:t>
            </a:r>
            <a:r>
              <a:rPr lang="en-US" sz="2800" smtClean="0"/>
              <a:t>to unknown </a:t>
            </a:r>
            <a:r>
              <a:rPr lang="en-US" sz="2800" dirty="0" smtClean="0"/>
              <a:t>biological discoveries</a:t>
            </a:r>
            <a:endParaRPr lang="en-US" sz="2800" dirty="0"/>
          </a:p>
        </p:txBody>
      </p:sp>
    </p:spTree>
    <p:extLst>
      <p:ext uri="{BB962C8B-B14F-4D97-AF65-F5344CB8AC3E}">
        <p14:creationId xmlns:p14="http://schemas.microsoft.com/office/powerpoint/2010/main" val="339234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13624"/>
            <a:ext cx="6214511" cy="5568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828800" y="304800"/>
            <a:ext cx="59436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SNPs can change RNA structure predictions: </a:t>
            </a:r>
            <a:r>
              <a:rPr lang="en-US" sz="2400" dirty="0" err="1" smtClean="0">
                <a:latin typeface="Arial" pitchFamily="34" charset="0"/>
                <a:cs typeface="Arial" pitchFamily="34" charset="0"/>
              </a:rPr>
              <a:t>RiboSNitches</a:t>
            </a:r>
            <a:endParaRPr lang="en-US" sz="2400" dirty="0">
              <a:latin typeface="Arial" pitchFamily="34" charset="0"/>
              <a:cs typeface="Arial" pitchFamily="34" charset="0"/>
            </a:endParaRPr>
          </a:p>
        </p:txBody>
      </p:sp>
      <p:sp>
        <p:nvSpPr>
          <p:cNvPr id="4" name="TextBox 3"/>
          <p:cNvSpPr txBox="1"/>
          <p:nvPr/>
        </p:nvSpPr>
        <p:spPr>
          <a:xfrm>
            <a:off x="7139925" y="6581001"/>
            <a:ext cx="2004075" cy="276999"/>
          </a:xfrm>
          <a:prstGeom prst="rect">
            <a:avLst/>
          </a:prstGeom>
          <a:noFill/>
        </p:spPr>
        <p:txBody>
          <a:bodyPr wrap="none" rtlCol="0">
            <a:spAutoFit/>
          </a:bodyPr>
          <a:lstStyle/>
          <a:p>
            <a:r>
              <a:rPr lang="en-US" sz="1200" dirty="0" smtClean="0"/>
              <a:t>Martin JS et al, RNA, 2012</a:t>
            </a:r>
            <a:endParaRPr lang="en-US" sz="1200" dirty="0"/>
          </a:p>
        </p:txBody>
      </p:sp>
    </p:spTree>
    <p:extLst>
      <p:ext uri="{BB962C8B-B14F-4D97-AF65-F5344CB8AC3E}">
        <p14:creationId xmlns:p14="http://schemas.microsoft.com/office/powerpoint/2010/main" val="2064316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610225"/>
            <a:ext cx="3600450"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1219200" y="417493"/>
            <a:ext cx="64008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PARS can identify </a:t>
            </a: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in human </a:t>
            </a:r>
            <a:r>
              <a:rPr lang="en-US" sz="2800" dirty="0" err="1" smtClean="0">
                <a:latin typeface="Arial" pitchFamily="34" charset="0"/>
                <a:cs typeface="Arial" pitchFamily="34" charset="0"/>
              </a:rPr>
              <a:t>transcriptomes</a:t>
            </a:r>
            <a:endParaRPr lang="en-US" sz="2800" dirty="0">
              <a:latin typeface="Arial" pitchFamily="34" charset="0"/>
              <a:cs typeface="Arial" pitchFamily="34"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43025"/>
            <a:ext cx="8583577" cy="446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
        <p:nvSpPr>
          <p:cNvPr id="3" name="Rectangle 2"/>
          <p:cNvSpPr/>
          <p:nvPr/>
        </p:nvSpPr>
        <p:spPr>
          <a:xfrm>
            <a:off x="1447800" y="1905000"/>
            <a:ext cx="762000" cy="35052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57800" y="1905000"/>
            <a:ext cx="762000" cy="3505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81800" y="1905000"/>
            <a:ext cx="762000" cy="3505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0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5659472" cy="523220"/>
          </a:xfrm>
          <a:prstGeom prst="rect">
            <a:avLst/>
          </a:prstGeom>
          <a:noFill/>
        </p:spPr>
        <p:txBody>
          <a:bodyPr wrap="none" rtlCol="0">
            <a:spAutoFit/>
          </a:bodyPr>
          <a:lstStyle/>
          <a:p>
            <a:r>
              <a:rPr lang="en-US" sz="2800" dirty="0" smtClean="0"/>
              <a:t>Stringent ways of defining </a:t>
            </a:r>
            <a:r>
              <a:rPr lang="en-US" sz="2800" dirty="0" err="1" smtClean="0"/>
              <a:t>RiboSNitch</a:t>
            </a:r>
            <a:endParaRPr lang="en-US" sz="2800" dirty="0"/>
          </a:p>
        </p:txBody>
      </p:sp>
      <p:pic>
        <p:nvPicPr>
          <p:cNvPr id="3" name="Picture 2" descr="Screen Shot 2014-04-12 at 4.44.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4724400" cy="866412"/>
          </a:xfrm>
          <a:prstGeom prst="rect">
            <a:avLst/>
          </a:prstGeom>
        </p:spPr>
      </p:pic>
      <p:sp>
        <p:nvSpPr>
          <p:cNvPr id="4" name="TextBox 3"/>
          <p:cNvSpPr txBox="1"/>
          <p:nvPr/>
        </p:nvSpPr>
        <p:spPr>
          <a:xfrm>
            <a:off x="762000" y="1611868"/>
            <a:ext cx="359932" cy="369332"/>
          </a:xfrm>
          <a:prstGeom prst="rect">
            <a:avLst/>
          </a:prstGeom>
          <a:noFill/>
        </p:spPr>
        <p:txBody>
          <a:bodyPr wrap="none" rtlCol="0">
            <a:spAutoFit/>
          </a:bodyPr>
          <a:lstStyle/>
          <a:p>
            <a:r>
              <a:rPr lang="en-US" dirty="0" smtClean="0"/>
              <a:t>1.</a:t>
            </a:r>
            <a:endParaRPr lang="en-US" dirty="0"/>
          </a:p>
        </p:txBody>
      </p:sp>
      <p:sp>
        <p:nvSpPr>
          <p:cNvPr id="5" name="TextBox 4"/>
          <p:cNvSpPr txBox="1"/>
          <p:nvPr/>
        </p:nvSpPr>
        <p:spPr>
          <a:xfrm>
            <a:off x="762000" y="2362200"/>
            <a:ext cx="3746000" cy="369332"/>
          </a:xfrm>
          <a:prstGeom prst="rect">
            <a:avLst/>
          </a:prstGeom>
          <a:noFill/>
        </p:spPr>
        <p:txBody>
          <a:bodyPr wrap="none" rtlCol="0">
            <a:spAutoFit/>
          </a:bodyPr>
          <a:lstStyle/>
          <a:p>
            <a:r>
              <a:rPr lang="en-US" dirty="0" smtClean="0"/>
              <a:t>2. Select expressed SNVs by coverage </a:t>
            </a:r>
            <a:endParaRPr lang="en-US" dirty="0"/>
          </a:p>
        </p:txBody>
      </p:sp>
      <p:sp>
        <p:nvSpPr>
          <p:cNvPr id="6" name="TextBox 5"/>
          <p:cNvSpPr txBox="1"/>
          <p:nvPr/>
        </p:nvSpPr>
        <p:spPr>
          <a:xfrm>
            <a:off x="762000" y="2754868"/>
            <a:ext cx="5729265" cy="369332"/>
          </a:xfrm>
          <a:prstGeom prst="rect">
            <a:avLst/>
          </a:prstGeom>
          <a:noFill/>
        </p:spPr>
        <p:txBody>
          <a:bodyPr wrap="none" rtlCol="0">
            <a:spAutoFit/>
          </a:bodyPr>
          <a:lstStyle/>
          <a:p>
            <a:r>
              <a:rPr lang="en-US" dirty="0"/>
              <a:t>3</a:t>
            </a:r>
            <a:r>
              <a:rPr lang="en-US" dirty="0" smtClean="0"/>
              <a:t>. Define a </a:t>
            </a:r>
            <a:r>
              <a:rPr lang="en-US" i="1" dirty="0" smtClean="0"/>
              <a:t>Z-score </a:t>
            </a:r>
            <a:r>
              <a:rPr lang="en-US" dirty="0" smtClean="0"/>
              <a:t>which is </a:t>
            </a:r>
            <a:r>
              <a:rPr lang="en-US" dirty="0" err="1" smtClean="0"/>
              <a:t>StrucDiff</a:t>
            </a:r>
            <a:r>
              <a:rPr lang="en-US" dirty="0" smtClean="0"/>
              <a:t>/SD of doped in control</a:t>
            </a:r>
            <a:endParaRPr lang="en-US" dirty="0"/>
          </a:p>
        </p:txBody>
      </p:sp>
      <p:sp>
        <p:nvSpPr>
          <p:cNvPr id="7" name="TextBox 6"/>
          <p:cNvSpPr txBox="1"/>
          <p:nvPr/>
        </p:nvSpPr>
        <p:spPr>
          <a:xfrm>
            <a:off x="762000" y="3135868"/>
            <a:ext cx="6647974" cy="369332"/>
          </a:xfrm>
          <a:prstGeom prst="rect">
            <a:avLst/>
          </a:prstGeom>
          <a:noFill/>
        </p:spPr>
        <p:txBody>
          <a:bodyPr wrap="none" rtlCol="0">
            <a:spAutoFit/>
          </a:bodyPr>
          <a:lstStyle/>
          <a:p>
            <a:r>
              <a:rPr lang="en-US" dirty="0" smtClean="0"/>
              <a:t>4. 1000 permutation – select out stable/significant structure changes</a:t>
            </a:r>
            <a:endParaRPr lang="en-US" dirty="0"/>
          </a:p>
        </p:txBody>
      </p:sp>
      <p:sp>
        <p:nvSpPr>
          <p:cNvPr id="8" name="TextBox 7"/>
          <p:cNvSpPr txBox="1"/>
          <p:nvPr/>
        </p:nvSpPr>
        <p:spPr>
          <a:xfrm>
            <a:off x="762000" y="3516868"/>
            <a:ext cx="3403496" cy="369332"/>
          </a:xfrm>
          <a:prstGeom prst="rect">
            <a:avLst/>
          </a:prstGeom>
          <a:noFill/>
        </p:spPr>
        <p:txBody>
          <a:bodyPr wrap="none" rtlCol="0">
            <a:spAutoFit/>
          </a:bodyPr>
          <a:lstStyle/>
          <a:p>
            <a:r>
              <a:rPr lang="en-US" dirty="0"/>
              <a:t>5</a:t>
            </a:r>
            <a:r>
              <a:rPr lang="en-US" dirty="0" smtClean="0"/>
              <a:t>. Adjust p-values to estimate FDR</a:t>
            </a:r>
            <a:endParaRPr lang="en-US" dirty="0"/>
          </a:p>
        </p:txBody>
      </p:sp>
    </p:spTree>
    <p:extLst>
      <p:ext uri="{BB962C8B-B14F-4D97-AF65-F5344CB8AC3E}">
        <p14:creationId xmlns:p14="http://schemas.microsoft.com/office/powerpoint/2010/main" val="16233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86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PARS identified &gt;1900 </a:t>
            </a: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in the trio</a:t>
            </a:r>
            <a:endParaRPr lang="en-US" sz="2800" dirty="0">
              <a:latin typeface="Arial" pitchFamily="34" charset="0"/>
              <a:cs typeface="Arial" pitchFamily="34" charset="0"/>
            </a:endParaRPr>
          </a:p>
        </p:txBody>
      </p:sp>
      <p:sp>
        <p:nvSpPr>
          <p:cNvPr id="5" name="TextBox 4"/>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pic>
        <p:nvPicPr>
          <p:cNvPr id="8" name="Picture 7" descr="Screen Shot 2014-04-10 at 8.5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2600"/>
            <a:ext cx="3753400" cy="3733800"/>
          </a:xfrm>
          <a:prstGeom prst="rect">
            <a:avLst/>
          </a:prstGeom>
        </p:spPr>
      </p:pic>
      <p:pic>
        <p:nvPicPr>
          <p:cNvPr id="9" name="Picture 8" descr="Screen Shot 2014-04-09 at 11.29.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05000"/>
            <a:ext cx="4634918" cy="3429000"/>
          </a:xfrm>
          <a:prstGeom prst="rect">
            <a:avLst/>
          </a:prstGeom>
        </p:spPr>
      </p:pic>
    </p:spTree>
    <p:extLst>
      <p:ext uri="{BB962C8B-B14F-4D97-AF65-F5344CB8AC3E}">
        <p14:creationId xmlns:p14="http://schemas.microsoft.com/office/powerpoint/2010/main" val="16875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9 at 10.4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6939650" cy="5657075"/>
          </a:xfrm>
          <a:prstGeom prst="rect">
            <a:avLst/>
          </a:prstGeom>
        </p:spPr>
      </p:pic>
      <p:sp>
        <p:nvSpPr>
          <p:cNvPr id="3" name="TextBox 2"/>
          <p:cNvSpPr txBox="1"/>
          <p:nvPr/>
        </p:nvSpPr>
        <p:spPr>
          <a:xfrm>
            <a:off x="1432158" y="228600"/>
            <a:ext cx="6345207" cy="584776"/>
          </a:xfrm>
          <a:prstGeom prst="rect">
            <a:avLst/>
          </a:prstGeom>
          <a:noFill/>
        </p:spPr>
        <p:txBody>
          <a:bodyPr wrap="none" rtlCol="0">
            <a:spAutoFit/>
          </a:bodyPr>
          <a:lstStyle/>
          <a:p>
            <a:pPr algn="ctr"/>
            <a:r>
              <a:rPr lang="en-US" sz="3200" dirty="0" smtClean="0"/>
              <a:t>MRPS21 A291C is likely a </a:t>
            </a:r>
            <a:r>
              <a:rPr lang="en-US" sz="3200" dirty="0" err="1" smtClean="0"/>
              <a:t>RiboSNitch</a:t>
            </a:r>
            <a:endParaRPr lang="en-US" sz="3200" dirty="0"/>
          </a:p>
        </p:txBody>
      </p:sp>
      <p:sp>
        <p:nvSpPr>
          <p:cNvPr id="5" name="TextBox 4"/>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82202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120" y="1501648"/>
            <a:ext cx="8905152" cy="523220"/>
          </a:xfrm>
          <a:prstGeom prst="rect">
            <a:avLst/>
          </a:prstGeom>
          <a:noFill/>
        </p:spPr>
        <p:txBody>
          <a:bodyPr wrap="none" rtlCol="0">
            <a:spAutoFit/>
          </a:bodyPr>
          <a:lstStyle/>
          <a:p>
            <a:r>
              <a:rPr lang="en-US" sz="2800" dirty="0" smtClean="0"/>
              <a:t>Can we profiling RNA secondary structures genome-widely</a:t>
            </a:r>
            <a:r>
              <a:rPr lang="en-US" sz="2800" dirty="0"/>
              <a:t>?</a:t>
            </a:r>
          </a:p>
        </p:txBody>
      </p:sp>
      <p:pic>
        <p:nvPicPr>
          <p:cNvPr id="3" name="Picture 2"/>
          <p:cNvPicPr>
            <a:picLocks noChangeAspect="1"/>
          </p:cNvPicPr>
          <p:nvPr/>
        </p:nvPicPr>
        <p:blipFill>
          <a:blip r:embed="rId2"/>
          <a:stretch>
            <a:fillRect/>
          </a:stretch>
        </p:blipFill>
        <p:spPr>
          <a:xfrm>
            <a:off x="5181854" y="2363724"/>
            <a:ext cx="2730500" cy="2971800"/>
          </a:xfrm>
          <a:prstGeom prst="rect">
            <a:avLst/>
          </a:prstGeom>
        </p:spPr>
      </p:pic>
      <p:sp>
        <p:nvSpPr>
          <p:cNvPr id="4" name="TextBox 3"/>
          <p:cNvSpPr txBox="1"/>
          <p:nvPr/>
        </p:nvSpPr>
        <p:spPr>
          <a:xfrm>
            <a:off x="5062982" y="5674380"/>
            <a:ext cx="2982676" cy="369332"/>
          </a:xfrm>
          <a:prstGeom prst="rect">
            <a:avLst/>
          </a:prstGeom>
          <a:noFill/>
        </p:spPr>
        <p:txBody>
          <a:bodyPr wrap="none" rtlCol="0">
            <a:spAutoFit/>
          </a:bodyPr>
          <a:lstStyle/>
          <a:p>
            <a:r>
              <a:rPr lang="en-US" altLang="zh-CN" dirty="0" smtClean="0"/>
              <a:t>Dr. Howard Chang @ Stanford</a:t>
            </a:r>
            <a:endParaRPr lang="en-US" dirty="0"/>
          </a:p>
        </p:txBody>
      </p:sp>
      <p:pic>
        <p:nvPicPr>
          <p:cNvPr id="5" name="Picture 4"/>
          <p:cNvPicPr>
            <a:picLocks noChangeAspect="1"/>
          </p:cNvPicPr>
          <p:nvPr/>
        </p:nvPicPr>
        <p:blipFill>
          <a:blip r:embed="rId3"/>
          <a:stretch>
            <a:fillRect/>
          </a:stretch>
        </p:blipFill>
        <p:spPr>
          <a:xfrm>
            <a:off x="1224534" y="2366326"/>
            <a:ext cx="1975866" cy="2969198"/>
          </a:xfrm>
          <a:prstGeom prst="rect">
            <a:avLst/>
          </a:prstGeom>
        </p:spPr>
      </p:pic>
      <p:sp>
        <p:nvSpPr>
          <p:cNvPr id="6" name="Rectangle 5"/>
          <p:cNvSpPr/>
          <p:nvPr/>
        </p:nvSpPr>
        <p:spPr>
          <a:xfrm>
            <a:off x="835449" y="5674380"/>
            <a:ext cx="3077124" cy="369332"/>
          </a:xfrm>
          <a:prstGeom prst="rect">
            <a:avLst/>
          </a:prstGeom>
        </p:spPr>
        <p:txBody>
          <a:bodyPr wrap="none">
            <a:spAutoFit/>
          </a:bodyPr>
          <a:lstStyle/>
          <a:p>
            <a:r>
              <a:rPr lang="en-US" dirty="0" smtClean="0"/>
              <a:t>Dr. Johnson </a:t>
            </a:r>
            <a:r>
              <a:rPr lang="en-US" dirty="0" err="1" smtClean="0"/>
              <a:t>Weissman</a:t>
            </a:r>
            <a:r>
              <a:rPr lang="en-US" dirty="0" smtClean="0"/>
              <a:t> @ UCSF</a:t>
            </a:r>
            <a:endParaRPr lang="en-US" dirty="0"/>
          </a:p>
        </p:txBody>
      </p:sp>
    </p:spTree>
    <p:extLst>
      <p:ext uri="{BB962C8B-B14F-4D97-AF65-F5344CB8AC3E}">
        <p14:creationId xmlns:p14="http://schemas.microsoft.com/office/powerpoint/2010/main" val="1096107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4724400"/>
            <a:ext cx="2895600" cy="0"/>
          </a:xfrm>
          <a:prstGeom prst="line">
            <a:avLst/>
          </a:prstGeom>
          <a:ln w="28575"/>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066800" y="609600"/>
            <a:ext cx="72390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PARS identified </a:t>
            </a: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can be validated by allele specific mapping</a:t>
            </a:r>
            <a:endParaRPr lang="en-US" sz="2800" dirty="0">
              <a:latin typeface="Arial" pitchFamily="34" charset="0"/>
              <a:cs typeface="Arial"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25" y="1828800"/>
            <a:ext cx="4600575" cy="2289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983" y="4161208"/>
            <a:ext cx="1679042" cy="246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57450"/>
            <a:ext cx="3221990"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419600"/>
            <a:ext cx="1275330" cy="40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2" name="Straight Connector 11"/>
          <p:cNvCxnSpPr/>
          <p:nvPr/>
        </p:nvCxnSpPr>
        <p:spPr>
          <a:xfrm>
            <a:off x="609600" y="5859276"/>
            <a:ext cx="2895600" cy="0"/>
          </a:xfrm>
          <a:prstGeom prst="line">
            <a:avLst/>
          </a:prstGeom>
          <a:ln w="28575"/>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1898451" y="4452114"/>
            <a:ext cx="351378" cy="369332"/>
          </a:xfrm>
          <a:prstGeom prst="rect">
            <a:avLst/>
          </a:prstGeom>
          <a:noFill/>
        </p:spPr>
        <p:txBody>
          <a:bodyPr wrap="none" rtlCol="0">
            <a:spAutoFit/>
          </a:bodyPr>
          <a:lstStyle/>
          <a:p>
            <a:r>
              <a:rPr lang="en-US" b="1" dirty="0" smtClean="0">
                <a:solidFill>
                  <a:schemeClr val="accent6">
                    <a:lumMod val="75000"/>
                  </a:schemeClr>
                </a:solidFill>
                <a:latin typeface="Arial" pitchFamily="34" charset="0"/>
                <a:cs typeface="Arial" pitchFamily="34" charset="0"/>
              </a:rPr>
              <a:t>A</a:t>
            </a:r>
            <a:endParaRPr lang="en-US" b="1" dirty="0">
              <a:solidFill>
                <a:schemeClr val="accent6">
                  <a:lumMod val="75000"/>
                </a:schemeClr>
              </a:solidFill>
              <a:latin typeface="Arial" pitchFamily="34" charset="0"/>
              <a:cs typeface="Arial" pitchFamily="34" charset="0"/>
            </a:endParaRPr>
          </a:p>
        </p:txBody>
      </p:sp>
      <p:cxnSp>
        <p:nvCxnSpPr>
          <p:cNvPr id="14" name="Straight Connector 13"/>
          <p:cNvCxnSpPr/>
          <p:nvPr/>
        </p:nvCxnSpPr>
        <p:spPr>
          <a:xfrm>
            <a:off x="1894229" y="4466628"/>
            <a:ext cx="6096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1752600" y="4343400"/>
            <a:ext cx="6096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1600200" y="4252686"/>
            <a:ext cx="6096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1458684" y="4143828"/>
            <a:ext cx="609600" cy="0"/>
          </a:xfrm>
          <a:prstGeom prst="line">
            <a:avLst/>
          </a:prstGeom>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1916595" y="5574268"/>
            <a:ext cx="351378" cy="369332"/>
          </a:xfrm>
          <a:prstGeom prst="rect">
            <a:avLst/>
          </a:prstGeom>
          <a:noFill/>
        </p:spPr>
        <p:txBody>
          <a:bodyPr wrap="none" rtlCol="0">
            <a:spAutoFit/>
          </a:bodyPr>
          <a:lstStyle/>
          <a:p>
            <a:r>
              <a:rPr lang="en-US" b="1" dirty="0" smtClean="0">
                <a:solidFill>
                  <a:schemeClr val="accent1">
                    <a:lumMod val="75000"/>
                  </a:schemeClr>
                </a:solidFill>
                <a:latin typeface="Arial" pitchFamily="34" charset="0"/>
                <a:cs typeface="Arial" pitchFamily="34" charset="0"/>
              </a:rPr>
              <a:t>C</a:t>
            </a:r>
            <a:endParaRPr lang="en-US" b="1" dirty="0">
              <a:solidFill>
                <a:schemeClr val="accent1">
                  <a:lumMod val="75000"/>
                </a:schemeClr>
              </a:solidFill>
              <a:latin typeface="Arial" pitchFamily="34" charset="0"/>
              <a:cs typeface="Arial" pitchFamily="34" charset="0"/>
            </a:endParaRPr>
          </a:p>
        </p:txBody>
      </p:sp>
      <p:cxnSp>
        <p:nvCxnSpPr>
          <p:cNvPr id="20" name="Straight Connector 19"/>
          <p:cNvCxnSpPr/>
          <p:nvPr/>
        </p:nvCxnSpPr>
        <p:spPr>
          <a:xfrm>
            <a:off x="1912373" y="560692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770744" y="54864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18344" y="5392984"/>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476828" y="528412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 y="4619028"/>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a:xfrm>
            <a:off x="609600" y="5729514"/>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a:off x="2667000" y="4619028"/>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a:xfrm>
            <a:off x="2667000" y="5715000"/>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a:off x="2667000" y="4481286"/>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29" name="Straight Connector 28"/>
          <p:cNvCxnSpPr/>
          <p:nvPr/>
        </p:nvCxnSpPr>
        <p:spPr>
          <a:xfrm>
            <a:off x="2667000" y="5609772"/>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a:xfrm>
            <a:off x="2667000" y="4357914"/>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31" name="Straight Connector 30"/>
          <p:cNvCxnSpPr/>
          <p:nvPr/>
        </p:nvCxnSpPr>
        <p:spPr>
          <a:xfrm>
            <a:off x="2667000" y="5500914"/>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p:nvCxnSpPr>
        <p:spPr>
          <a:xfrm>
            <a:off x="2667000" y="4267200"/>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cxnSp>
        <p:nvCxnSpPr>
          <p:cNvPr id="33" name="Straight Connector 32"/>
          <p:cNvCxnSpPr/>
          <p:nvPr/>
        </p:nvCxnSpPr>
        <p:spPr>
          <a:xfrm>
            <a:off x="2667000" y="5410200"/>
            <a:ext cx="609600" cy="0"/>
          </a:xfrm>
          <a:prstGeom prst="line">
            <a:avLst/>
          </a:prstGeom>
          <a:ln>
            <a:solidFill>
              <a:schemeClr val="tx1">
                <a:lumMod val="50000"/>
                <a:lumOff val="50000"/>
              </a:schemeClr>
            </a:solidFill>
          </a:ln>
        </p:spPr>
        <p:style>
          <a:lnRef idx="2">
            <a:schemeClr val="accent6"/>
          </a:lnRef>
          <a:fillRef idx="0">
            <a:schemeClr val="accent6"/>
          </a:fillRef>
          <a:effectRef idx="1">
            <a:schemeClr val="accent6"/>
          </a:effectRef>
          <a:fontRef idx="minor">
            <a:schemeClr val="tx1"/>
          </a:fontRef>
        </p:style>
      </p:cxnSp>
      <p:sp>
        <p:nvSpPr>
          <p:cNvPr id="34" name="TextBox 33"/>
          <p:cNvSpPr txBox="1"/>
          <p:nvPr/>
        </p:nvSpPr>
        <p:spPr>
          <a:xfrm>
            <a:off x="6019800" y="5334000"/>
            <a:ext cx="2971800" cy="738664"/>
          </a:xfrm>
          <a:prstGeom prst="rect">
            <a:avLst/>
          </a:prstGeom>
          <a:noFill/>
        </p:spPr>
        <p:txBody>
          <a:bodyPr wrap="square" rtlCol="0">
            <a:spAutoFit/>
          </a:bodyPr>
          <a:lstStyle/>
          <a:p>
            <a:pPr algn="just"/>
            <a:r>
              <a:rPr lang="en-US" sz="1400" dirty="0" smtClean="0">
                <a:latin typeface="Arial" pitchFamily="34" charset="0"/>
                <a:cs typeface="Arial" pitchFamily="34" charset="0"/>
              </a:rPr>
              <a:t>65% of identified </a:t>
            </a:r>
            <a:r>
              <a:rPr lang="en-US" sz="1400" dirty="0" err="1" smtClean="0">
                <a:latin typeface="Arial" pitchFamily="34" charset="0"/>
                <a:cs typeface="Arial" pitchFamily="34" charset="0"/>
              </a:rPr>
              <a:t>RiboSNitches</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can be validated by allele specific mapping from in Vivo PARS</a:t>
            </a:r>
            <a:endParaRPr lang="en-US" sz="1400" dirty="0">
              <a:latin typeface="Arial" pitchFamily="34" charset="0"/>
              <a:cs typeface="Arial" pitchFamily="34" charset="0"/>
            </a:endParaRPr>
          </a:p>
        </p:txBody>
      </p:sp>
      <p:sp>
        <p:nvSpPr>
          <p:cNvPr id="36" name="TextBox 35"/>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1060916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915400" cy="523220"/>
          </a:xfrm>
          <a:prstGeom prst="rect">
            <a:avLst/>
          </a:prstGeom>
          <a:noFill/>
        </p:spPr>
        <p:txBody>
          <a:bodyPr wrap="square" rtlCol="0">
            <a:spAutoFit/>
          </a:bodyPr>
          <a:lstStyle/>
          <a:p>
            <a:pPr algn="ct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can be validated using RNA </a:t>
            </a:r>
            <a:r>
              <a:rPr lang="en-US" sz="2800" dirty="0" err="1" smtClean="0">
                <a:latin typeface="Arial" pitchFamily="34" charset="0"/>
                <a:cs typeface="Arial" pitchFamily="34" charset="0"/>
              </a:rPr>
              <a:t>footprinting</a:t>
            </a:r>
            <a:endParaRPr lang="en-US" sz="2800" dirty="0">
              <a:latin typeface="Arial" pitchFamily="34" charset="0"/>
              <a:cs typeface="Arial" pitchFamily="34" charset="0"/>
            </a:endParaRPr>
          </a:p>
        </p:txBody>
      </p:sp>
      <p:sp>
        <p:nvSpPr>
          <p:cNvPr id="7" name="TextBox 6"/>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pic>
        <p:nvPicPr>
          <p:cNvPr id="3" name="Picture 2" descr="Screen Shot 2014-04-10 at 9.1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14" y="978195"/>
            <a:ext cx="5713186" cy="5580321"/>
          </a:xfrm>
          <a:prstGeom prst="rect">
            <a:avLst/>
          </a:prstGeom>
        </p:spPr>
      </p:pic>
      <p:sp>
        <p:nvSpPr>
          <p:cNvPr id="6" name="Rectangle 5"/>
          <p:cNvSpPr/>
          <p:nvPr/>
        </p:nvSpPr>
        <p:spPr>
          <a:xfrm>
            <a:off x="1981200" y="2743200"/>
            <a:ext cx="2133600" cy="6858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5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362200"/>
            <a:ext cx="5467663" cy="523220"/>
          </a:xfrm>
          <a:prstGeom prst="rect">
            <a:avLst/>
          </a:prstGeom>
          <a:noFill/>
        </p:spPr>
        <p:txBody>
          <a:bodyPr wrap="none" rtlCol="0">
            <a:spAutoFit/>
          </a:bodyPr>
          <a:lstStyle/>
          <a:p>
            <a:r>
              <a:rPr lang="en-US" sz="2800" dirty="0" smtClean="0"/>
              <a:t>Any characteristics of </a:t>
            </a:r>
            <a:r>
              <a:rPr lang="en-US" sz="2800" dirty="0" err="1" smtClean="0"/>
              <a:t>RiboSNitches</a:t>
            </a:r>
            <a:r>
              <a:rPr lang="en-US" sz="2800" dirty="0" smtClean="0"/>
              <a:t>?</a:t>
            </a:r>
            <a:endParaRPr lang="en-US" sz="2800" dirty="0"/>
          </a:p>
        </p:txBody>
      </p:sp>
    </p:spTree>
    <p:extLst>
      <p:ext uri="{BB962C8B-B14F-4D97-AF65-F5344CB8AC3E}">
        <p14:creationId xmlns:p14="http://schemas.microsoft.com/office/powerpoint/2010/main" val="76146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609600"/>
            <a:ext cx="68580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Nucleotide content influences the direction of structural changes</a:t>
            </a:r>
            <a:endParaRPr lang="en-US" sz="2800"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86" y="1752600"/>
            <a:ext cx="4891314" cy="45137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2209800"/>
            <a:ext cx="2790825" cy="60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476" y="4495800"/>
            <a:ext cx="2590800" cy="628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04800" y="3352800"/>
            <a:ext cx="620683" cy="369332"/>
          </a:xfrm>
          <a:prstGeom prst="rect">
            <a:avLst/>
          </a:prstGeom>
          <a:noFill/>
        </p:spPr>
        <p:txBody>
          <a:bodyPr wrap="none" rtlCol="0">
            <a:spAutoFit/>
          </a:bodyPr>
          <a:lstStyle/>
          <a:p>
            <a:r>
              <a:rPr lang="en-US" b="1" dirty="0" smtClean="0">
                <a:latin typeface="Arial" pitchFamily="34" charset="0"/>
                <a:cs typeface="Arial" pitchFamily="34" charset="0"/>
              </a:rPr>
              <a:t>A/T </a:t>
            </a:r>
            <a:endParaRPr lang="en-US" b="1" dirty="0">
              <a:latin typeface="Arial" pitchFamily="34" charset="0"/>
              <a:cs typeface="Arial" pitchFamily="34" charset="0"/>
            </a:endParaRPr>
          </a:p>
        </p:txBody>
      </p:sp>
      <p:cxnSp>
        <p:nvCxnSpPr>
          <p:cNvPr id="4" name="Straight Arrow Connector 3"/>
          <p:cNvCxnSpPr/>
          <p:nvPr/>
        </p:nvCxnSpPr>
        <p:spPr>
          <a:xfrm>
            <a:off x="1023258" y="3537466"/>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626845" y="3352800"/>
            <a:ext cx="659155" cy="369332"/>
          </a:xfrm>
          <a:prstGeom prst="rect">
            <a:avLst/>
          </a:prstGeom>
          <a:noFill/>
        </p:spPr>
        <p:txBody>
          <a:bodyPr wrap="none" rtlCol="0">
            <a:spAutoFit/>
          </a:bodyPr>
          <a:lstStyle/>
          <a:p>
            <a:r>
              <a:rPr lang="en-US" b="1" dirty="0" smtClean="0">
                <a:latin typeface="Arial" pitchFamily="34" charset="0"/>
                <a:cs typeface="Arial" pitchFamily="34" charset="0"/>
              </a:rPr>
              <a:t>G/C </a:t>
            </a:r>
            <a:endParaRPr lang="en-US" b="1" dirty="0">
              <a:latin typeface="Arial" pitchFamily="34" charset="0"/>
              <a:cs typeface="Arial" pitchFamily="34" charset="0"/>
            </a:endParaRPr>
          </a:p>
        </p:txBody>
      </p:sp>
      <p:sp>
        <p:nvSpPr>
          <p:cNvPr id="13" name="TextBox 12"/>
          <p:cNvSpPr txBox="1"/>
          <p:nvPr/>
        </p:nvSpPr>
        <p:spPr>
          <a:xfrm>
            <a:off x="304800" y="3745468"/>
            <a:ext cx="659155" cy="369332"/>
          </a:xfrm>
          <a:prstGeom prst="rect">
            <a:avLst/>
          </a:prstGeom>
          <a:noFill/>
        </p:spPr>
        <p:txBody>
          <a:bodyPr wrap="none" rtlCol="0">
            <a:spAutoFit/>
          </a:bodyPr>
          <a:lstStyle/>
          <a:p>
            <a:r>
              <a:rPr lang="en-US" b="1" dirty="0" smtClean="0">
                <a:latin typeface="Arial" pitchFamily="34" charset="0"/>
                <a:cs typeface="Arial" pitchFamily="34" charset="0"/>
              </a:rPr>
              <a:t>G/C </a:t>
            </a:r>
            <a:endParaRPr lang="en-US" b="1" dirty="0">
              <a:latin typeface="Arial" pitchFamily="34" charset="0"/>
              <a:cs typeface="Arial" pitchFamily="34" charset="0"/>
            </a:endParaRPr>
          </a:p>
        </p:txBody>
      </p:sp>
      <p:cxnSp>
        <p:nvCxnSpPr>
          <p:cNvPr id="14" name="Straight Arrow Connector 13"/>
          <p:cNvCxnSpPr/>
          <p:nvPr/>
        </p:nvCxnSpPr>
        <p:spPr>
          <a:xfrm>
            <a:off x="1023258" y="3930134"/>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626845" y="3745468"/>
            <a:ext cx="620683" cy="369332"/>
          </a:xfrm>
          <a:prstGeom prst="rect">
            <a:avLst/>
          </a:prstGeom>
          <a:noFill/>
        </p:spPr>
        <p:txBody>
          <a:bodyPr wrap="none" rtlCol="0">
            <a:spAutoFit/>
          </a:bodyPr>
          <a:lstStyle/>
          <a:p>
            <a:r>
              <a:rPr lang="en-US" b="1" dirty="0" smtClean="0">
                <a:latin typeface="Arial" pitchFamily="34" charset="0"/>
                <a:cs typeface="Arial" pitchFamily="34" charset="0"/>
              </a:rPr>
              <a:t>A/T </a:t>
            </a:r>
            <a:endParaRPr lang="en-US" b="1" dirty="0">
              <a:latin typeface="Arial" pitchFamily="34" charset="0"/>
              <a:cs typeface="Arial" pitchFamily="34" charset="0"/>
            </a:endParaRPr>
          </a:p>
        </p:txBody>
      </p:sp>
      <p:sp>
        <p:nvSpPr>
          <p:cNvPr id="16" name="TextBox 15"/>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2036968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14525"/>
            <a:ext cx="4995576" cy="410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066800" y="609600"/>
            <a:ext cx="7010400" cy="954107"/>
          </a:xfrm>
          <a:prstGeom prst="rect">
            <a:avLst/>
          </a:prstGeom>
          <a:noFill/>
        </p:spPr>
        <p:txBody>
          <a:bodyPr wrap="square" rtlCol="0">
            <a:spAutoFit/>
          </a:bodyPr>
          <a:lstStyle/>
          <a:p>
            <a:pPr algn="ct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are depleted from functional regions in the </a:t>
            </a:r>
            <a:r>
              <a:rPr lang="en-US" sz="2800" dirty="0" err="1" smtClean="0">
                <a:latin typeface="Arial" pitchFamily="34" charset="0"/>
                <a:cs typeface="Arial" pitchFamily="34" charset="0"/>
              </a:rPr>
              <a:t>transcriptome</a:t>
            </a:r>
            <a:endParaRPr lang="en-US" sz="2800" dirty="0">
              <a:latin typeface="Arial" pitchFamily="34" charset="0"/>
              <a:cs typeface="Arial" pitchFamily="34" charset="0"/>
            </a:endParaRPr>
          </a:p>
        </p:txBody>
      </p:sp>
      <p:sp>
        <p:nvSpPr>
          <p:cNvPr id="5" name="TextBox 4"/>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137984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609600"/>
            <a:ext cx="7010400" cy="954107"/>
          </a:xfrm>
          <a:prstGeom prst="rect">
            <a:avLst/>
          </a:prstGeom>
          <a:noFill/>
        </p:spPr>
        <p:txBody>
          <a:bodyPr wrap="square" rtlCol="0">
            <a:spAutoFit/>
          </a:bodyPr>
          <a:lstStyle/>
          <a:p>
            <a:pPr algn="ct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are depleted from functional regions in the </a:t>
            </a:r>
            <a:r>
              <a:rPr lang="en-US" sz="2800" dirty="0" err="1" smtClean="0">
                <a:latin typeface="Arial" pitchFamily="34" charset="0"/>
                <a:cs typeface="Arial" pitchFamily="34" charset="0"/>
              </a:rPr>
              <a:t>transcriptome</a:t>
            </a:r>
            <a:endParaRPr lang="en-US" sz="2800" dirty="0">
              <a:latin typeface="Arial" pitchFamily="34" charset="0"/>
              <a:cs typeface="Arial" pitchFamily="34" charset="0"/>
            </a:endParaRPr>
          </a:p>
        </p:txBody>
      </p:sp>
      <p:pic>
        <p:nvPicPr>
          <p:cNvPr id="2" name="Picture 1" descr="Screen Shot 2013-11-06 at 5.00.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056" y="1860573"/>
            <a:ext cx="4949723" cy="3397227"/>
          </a:xfrm>
          <a:prstGeom prst="rect">
            <a:avLst/>
          </a:prstGeom>
        </p:spPr>
      </p:pic>
      <p:pic>
        <p:nvPicPr>
          <p:cNvPr id="3" name="Picture 2" descr="Screen Shot 2013-11-06 at 4.59.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13" y="2057400"/>
            <a:ext cx="2878987" cy="3124200"/>
          </a:xfrm>
          <a:prstGeom prst="rect">
            <a:avLst/>
          </a:prstGeom>
        </p:spPr>
      </p:pic>
      <p:sp>
        <p:nvSpPr>
          <p:cNvPr id="6" name="TextBox 5"/>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spTree>
    <p:extLst>
      <p:ext uri="{BB962C8B-B14F-4D97-AF65-F5344CB8AC3E}">
        <p14:creationId xmlns:p14="http://schemas.microsoft.com/office/powerpoint/2010/main" val="197547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09600"/>
            <a:ext cx="7010400" cy="954107"/>
          </a:xfrm>
          <a:prstGeom prst="rect">
            <a:avLst/>
          </a:prstGeom>
          <a:noFill/>
        </p:spPr>
        <p:txBody>
          <a:bodyPr wrap="square" rtlCol="0">
            <a:spAutoFit/>
          </a:bodyPr>
          <a:lstStyle/>
          <a:p>
            <a:pPr algn="ctr"/>
            <a:r>
              <a:rPr lang="en-US" sz="2800" dirty="0" err="1" smtClean="0">
                <a:latin typeface="Arial" pitchFamily="34" charset="0"/>
                <a:cs typeface="Arial" pitchFamily="34" charset="0"/>
              </a:rPr>
              <a:t>RiboSNitches</a:t>
            </a:r>
            <a:r>
              <a:rPr lang="en-US" sz="2800" dirty="0" smtClean="0">
                <a:latin typeface="Arial" pitchFamily="34" charset="0"/>
                <a:cs typeface="Arial" pitchFamily="34" charset="0"/>
              </a:rPr>
              <a:t> may play a role in influencing alternative splicing</a:t>
            </a:r>
            <a:endParaRPr lang="en-US" sz="2800" dirty="0">
              <a:latin typeface="Arial" pitchFamily="34" charset="0"/>
              <a:cs typeface="Arial" pitchFamily="34" charset="0"/>
            </a:endParaRPr>
          </a:p>
        </p:txBody>
      </p:sp>
      <p:sp>
        <p:nvSpPr>
          <p:cNvPr id="5" name="TextBox 4"/>
          <p:cNvSpPr txBox="1"/>
          <p:nvPr/>
        </p:nvSpPr>
        <p:spPr>
          <a:xfrm>
            <a:off x="7162800" y="6553199"/>
            <a:ext cx="1986829" cy="276999"/>
          </a:xfrm>
          <a:prstGeom prst="rect">
            <a:avLst/>
          </a:prstGeom>
          <a:noFill/>
        </p:spPr>
        <p:txBody>
          <a:bodyPr wrap="none" rtlCol="0">
            <a:spAutoFit/>
          </a:bodyPr>
          <a:lstStyle/>
          <a:p>
            <a:r>
              <a:rPr lang="en-US" sz="1200" dirty="0" smtClean="0"/>
              <a:t>Wan &amp; Qu et al </a:t>
            </a:r>
            <a:r>
              <a:rPr lang="en-US" sz="1200" i="1" dirty="0" smtClean="0"/>
              <a:t>Nature</a:t>
            </a:r>
            <a:r>
              <a:rPr lang="en-US" sz="1200" dirty="0" smtClean="0"/>
              <a:t> 2014</a:t>
            </a:r>
            <a:endParaRPr lang="en-US" sz="1200" i="1" dirty="0"/>
          </a:p>
        </p:txBody>
      </p:sp>
      <p:pic>
        <p:nvPicPr>
          <p:cNvPr id="6" name="Picture 5" descr="Screen Shot 2014-04-10 at 9.2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66806"/>
            <a:ext cx="5543027" cy="1248099"/>
          </a:xfrm>
          <a:prstGeom prst="rect">
            <a:avLst/>
          </a:prstGeom>
        </p:spPr>
      </p:pic>
      <p:pic>
        <p:nvPicPr>
          <p:cNvPr id="8" name="Picture 7" descr="Screen Shot 2014-04-10 at 9.24.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0936"/>
            <a:ext cx="4648200" cy="1250818"/>
          </a:xfrm>
          <a:prstGeom prst="rect">
            <a:avLst/>
          </a:prstGeom>
        </p:spPr>
      </p:pic>
      <p:pic>
        <p:nvPicPr>
          <p:cNvPr id="9" name="Picture 8" descr="Screen Shot 2014-04-10 at 9.23.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869" y="2057400"/>
            <a:ext cx="3993188" cy="3429000"/>
          </a:xfrm>
          <a:prstGeom prst="rect">
            <a:avLst/>
          </a:prstGeom>
        </p:spPr>
      </p:pic>
      <p:sp>
        <p:nvSpPr>
          <p:cNvPr id="10" name="TextBox 9"/>
          <p:cNvSpPr txBox="1"/>
          <p:nvPr/>
        </p:nvSpPr>
        <p:spPr>
          <a:xfrm>
            <a:off x="1861259" y="3352800"/>
            <a:ext cx="424741" cy="369332"/>
          </a:xfrm>
          <a:prstGeom prst="rect">
            <a:avLst/>
          </a:prstGeom>
          <a:noFill/>
        </p:spPr>
        <p:txBody>
          <a:bodyPr wrap="none" rtlCol="0">
            <a:spAutoFit/>
          </a:bodyPr>
          <a:lstStyle/>
          <a:p>
            <a:r>
              <a:rPr lang="en-US" dirty="0" smtClean="0"/>
              <a:t>C1</a:t>
            </a:r>
            <a:endParaRPr lang="en-US" dirty="0"/>
          </a:p>
        </p:txBody>
      </p:sp>
      <p:sp>
        <p:nvSpPr>
          <p:cNvPr id="11" name="TextBox 10"/>
          <p:cNvSpPr txBox="1"/>
          <p:nvPr/>
        </p:nvSpPr>
        <p:spPr>
          <a:xfrm>
            <a:off x="2623259" y="3352800"/>
            <a:ext cx="318229"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3385259" y="3352800"/>
            <a:ext cx="424741" cy="369332"/>
          </a:xfrm>
          <a:prstGeom prst="rect">
            <a:avLst/>
          </a:prstGeom>
          <a:noFill/>
        </p:spPr>
        <p:txBody>
          <a:bodyPr wrap="none" rtlCol="0">
            <a:spAutoFit/>
          </a:bodyPr>
          <a:lstStyle/>
          <a:p>
            <a:r>
              <a:rPr lang="en-US" dirty="0" smtClean="0"/>
              <a:t>C2</a:t>
            </a:r>
            <a:endParaRPr lang="en-US" dirty="0"/>
          </a:p>
        </p:txBody>
      </p:sp>
    </p:spTree>
    <p:extLst>
      <p:ext uri="{BB962C8B-B14F-4D97-AF65-F5344CB8AC3E}">
        <p14:creationId xmlns:p14="http://schemas.microsoft.com/office/powerpoint/2010/main" val="1741445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656" y="2691384"/>
            <a:ext cx="7310591" cy="523220"/>
          </a:xfrm>
          <a:prstGeom prst="rect">
            <a:avLst/>
          </a:prstGeom>
          <a:noFill/>
        </p:spPr>
        <p:txBody>
          <a:bodyPr wrap="none" rtlCol="0">
            <a:spAutoFit/>
          </a:bodyPr>
          <a:lstStyle/>
          <a:p>
            <a:r>
              <a:rPr lang="en-US" sz="2800" dirty="0" smtClean="0"/>
              <a:t>Other methods to identify RNA structure in vivo?</a:t>
            </a:r>
            <a:endParaRPr lang="en-US" sz="2800" dirty="0"/>
          </a:p>
        </p:txBody>
      </p:sp>
    </p:spTree>
    <p:extLst>
      <p:ext uri="{BB962C8B-B14F-4D97-AF65-F5344CB8AC3E}">
        <p14:creationId xmlns:p14="http://schemas.microsoft.com/office/powerpoint/2010/main" val="329002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04" y="1138686"/>
            <a:ext cx="6151354" cy="5435849"/>
          </a:xfrm>
          <a:prstGeom prst="rect">
            <a:avLst/>
          </a:prstGeom>
        </p:spPr>
      </p:pic>
      <p:sp>
        <p:nvSpPr>
          <p:cNvPr id="3" name="TextBox 2"/>
          <p:cNvSpPr txBox="1"/>
          <p:nvPr/>
        </p:nvSpPr>
        <p:spPr>
          <a:xfrm>
            <a:off x="1013306" y="441960"/>
            <a:ext cx="7160550" cy="400110"/>
          </a:xfrm>
          <a:prstGeom prst="rect">
            <a:avLst/>
          </a:prstGeom>
          <a:noFill/>
        </p:spPr>
        <p:txBody>
          <a:bodyPr wrap="none" rtlCol="0">
            <a:spAutoFit/>
          </a:bodyPr>
          <a:lstStyle/>
          <a:p>
            <a:r>
              <a:rPr lang="en-US" sz="2000" dirty="0" err="1" smtClean="0"/>
              <a:t>icSHAPE</a:t>
            </a:r>
            <a:r>
              <a:rPr lang="en-US" sz="2000" dirty="0" smtClean="0"/>
              <a:t> is a novel and robust method for measuring RNA structure</a:t>
            </a:r>
            <a:endParaRPr lang="en-US" sz="2000" dirty="0"/>
          </a:p>
        </p:txBody>
      </p:sp>
    </p:spTree>
    <p:extLst>
      <p:ext uri="{BB962C8B-B14F-4D97-AF65-F5344CB8AC3E}">
        <p14:creationId xmlns:p14="http://schemas.microsoft.com/office/powerpoint/2010/main" val="213438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7264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Line 11"/>
          <p:cNvSpPr>
            <a:spLocks noChangeShapeType="1"/>
          </p:cNvSpPr>
          <p:nvPr/>
        </p:nvSpPr>
        <p:spPr bwMode="auto">
          <a:xfrm>
            <a:off x="604838" y="2446337"/>
            <a:ext cx="1379537"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78" name="Line 12"/>
          <p:cNvSpPr>
            <a:spLocks noChangeShapeType="1"/>
          </p:cNvSpPr>
          <p:nvPr/>
        </p:nvSpPr>
        <p:spPr bwMode="auto">
          <a:xfrm flipV="1">
            <a:off x="1984375" y="2108200"/>
            <a:ext cx="0" cy="350837"/>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80" name="Line 14"/>
          <p:cNvSpPr>
            <a:spLocks noChangeShapeType="1"/>
          </p:cNvSpPr>
          <p:nvPr/>
        </p:nvSpPr>
        <p:spPr bwMode="auto">
          <a:xfrm>
            <a:off x="2060575" y="2108200"/>
            <a:ext cx="0" cy="350837"/>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81" name="Line 15"/>
          <p:cNvSpPr>
            <a:spLocks noChangeShapeType="1"/>
          </p:cNvSpPr>
          <p:nvPr/>
        </p:nvSpPr>
        <p:spPr bwMode="auto">
          <a:xfrm>
            <a:off x="2060575" y="2446337"/>
            <a:ext cx="14605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96" name="Freeform 95"/>
          <p:cNvSpPr>
            <a:spLocks noChangeArrowheads="1"/>
          </p:cNvSpPr>
          <p:nvPr/>
        </p:nvSpPr>
        <p:spPr bwMode="auto">
          <a:xfrm>
            <a:off x="1876425" y="1825625"/>
            <a:ext cx="307975" cy="292100"/>
          </a:xfrm>
          <a:custGeom>
            <a:avLst/>
            <a:gdLst>
              <a:gd name="T0" fmla="*/ 191425 w 307623"/>
              <a:gd name="T1" fmla="*/ 292100 h 292805"/>
              <a:gd name="T2" fmla="*/ 284664 w 307623"/>
              <a:gd name="T3" fmla="*/ 216083 h 292805"/>
              <a:gd name="T4" fmla="*/ 301618 w 307623"/>
              <a:gd name="T5" fmla="*/ 106281 h 292805"/>
              <a:gd name="T6" fmla="*/ 246521 w 307623"/>
              <a:gd name="T7" fmla="*/ 34489 h 292805"/>
              <a:gd name="T8" fmla="*/ 161758 w 307623"/>
              <a:gd name="T9" fmla="*/ 703 h 292805"/>
              <a:gd name="T10" fmla="*/ 60042 w 307623"/>
              <a:gd name="T11" fmla="*/ 38712 h 292805"/>
              <a:gd name="T12" fmla="*/ 4945 w 307623"/>
              <a:gd name="T13" fmla="*/ 140067 h 292805"/>
              <a:gd name="T14" fmla="*/ 30374 w 307623"/>
              <a:gd name="T15" fmla="*/ 216083 h 292805"/>
              <a:gd name="T16" fmla="*/ 81232 w 307623"/>
              <a:gd name="T17" fmla="*/ 279431 h 292805"/>
              <a:gd name="T18" fmla="*/ 106661 w 307623"/>
              <a:gd name="T19" fmla="*/ 292100 h 292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623"/>
              <a:gd name="T31" fmla="*/ 0 h 292805"/>
              <a:gd name="T32" fmla="*/ 307623 w 307623"/>
              <a:gd name="T33" fmla="*/ 292805 h 292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623" h="292805">
                <a:moveTo>
                  <a:pt x="191206" y="292805"/>
                </a:moveTo>
                <a:cubicBezTo>
                  <a:pt x="228600" y="270227"/>
                  <a:pt x="265995" y="247649"/>
                  <a:pt x="284339" y="216605"/>
                </a:cubicBezTo>
                <a:cubicBezTo>
                  <a:pt x="302683" y="185561"/>
                  <a:pt x="307623" y="136877"/>
                  <a:pt x="301273" y="106538"/>
                </a:cubicBezTo>
                <a:cubicBezTo>
                  <a:pt x="294923" y="76199"/>
                  <a:pt x="269522" y="52211"/>
                  <a:pt x="246239" y="34572"/>
                </a:cubicBezTo>
                <a:cubicBezTo>
                  <a:pt x="222956" y="16933"/>
                  <a:pt x="192617" y="0"/>
                  <a:pt x="161573" y="705"/>
                </a:cubicBezTo>
                <a:cubicBezTo>
                  <a:pt x="130529" y="1411"/>
                  <a:pt x="86079" y="15522"/>
                  <a:pt x="59973" y="38805"/>
                </a:cubicBezTo>
                <a:cubicBezTo>
                  <a:pt x="33867" y="62088"/>
                  <a:pt x="9878" y="110772"/>
                  <a:pt x="4939" y="140405"/>
                </a:cubicBezTo>
                <a:cubicBezTo>
                  <a:pt x="0" y="170038"/>
                  <a:pt x="17639" y="193322"/>
                  <a:pt x="30339" y="216605"/>
                </a:cubicBezTo>
                <a:cubicBezTo>
                  <a:pt x="43039" y="239888"/>
                  <a:pt x="68439" y="267405"/>
                  <a:pt x="81139" y="280105"/>
                </a:cubicBezTo>
                <a:cubicBezTo>
                  <a:pt x="93839" y="292805"/>
                  <a:pt x="100189" y="292805"/>
                  <a:pt x="106539" y="292805"/>
                </a:cubicBezTo>
              </a:path>
            </a:pathLst>
          </a:custGeom>
          <a:noFill/>
          <a:ln w="25400">
            <a:solidFill>
              <a:schemeClr val="accent1"/>
            </a:solidFill>
            <a:miter lim="800000"/>
            <a:headEnd/>
            <a:tailEnd/>
          </a:ln>
          <a:effectLst>
            <a:outerShdw dist="20000" dir="5400000" rotWithShape="0">
              <a:srgbClr val="808080">
                <a:alpha val="37999"/>
              </a:srgbClr>
            </a:outerShdw>
          </a:effectLst>
        </p:spPr>
        <p:txBody>
          <a:bodyPr anchor="ctr"/>
          <a:lstStyle/>
          <a:p>
            <a:pPr defTabSz="457200"/>
            <a:endParaRPr lang="en-US" sz="1800" smtClean="0">
              <a:solidFill>
                <a:prstClr val="black"/>
              </a:solidFill>
              <a:latin typeface="Calibri" pitchFamily="34" charset="0"/>
              <a:ea typeface="ＭＳ Ｐゴシック" pitchFamily="-65" charset="-128"/>
              <a:cs typeface="Arial" charset="0"/>
            </a:endParaRPr>
          </a:p>
        </p:txBody>
      </p:sp>
      <p:grpSp>
        <p:nvGrpSpPr>
          <p:cNvPr id="2" name="Group 118"/>
          <p:cNvGrpSpPr>
            <a:grpSpLocks/>
          </p:cNvGrpSpPr>
          <p:nvPr/>
        </p:nvGrpSpPr>
        <p:grpSpPr bwMode="auto">
          <a:xfrm>
            <a:off x="1990725" y="2197100"/>
            <a:ext cx="60325" cy="211137"/>
            <a:chOff x="4184371" y="1359753"/>
            <a:chExt cx="61354" cy="211872"/>
          </a:xfrm>
        </p:grpSpPr>
        <p:sp>
          <p:nvSpPr>
            <p:cNvPr id="100" name="Line 16"/>
            <p:cNvSpPr>
              <a:spLocks noChangeShapeType="1"/>
            </p:cNvSpPr>
            <p:nvPr/>
          </p:nvSpPr>
          <p:spPr bwMode="auto">
            <a:xfrm>
              <a:off x="4184371" y="1359753"/>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01" name="Line 17"/>
            <p:cNvSpPr>
              <a:spLocks noChangeShapeType="1"/>
            </p:cNvSpPr>
            <p:nvPr/>
          </p:nvSpPr>
          <p:spPr bwMode="auto">
            <a:xfrm>
              <a:off x="4184371" y="1447369"/>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02" name="Line 18"/>
            <p:cNvSpPr>
              <a:spLocks noChangeShapeType="1"/>
            </p:cNvSpPr>
            <p:nvPr/>
          </p:nvSpPr>
          <p:spPr bwMode="auto">
            <a:xfrm>
              <a:off x="4184371" y="1402764"/>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03" name="Line 16"/>
            <p:cNvSpPr>
              <a:spLocks noChangeShapeType="1"/>
            </p:cNvSpPr>
            <p:nvPr/>
          </p:nvSpPr>
          <p:spPr bwMode="auto">
            <a:xfrm>
              <a:off x="4187600" y="1484009"/>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04" name="Line 17"/>
            <p:cNvSpPr>
              <a:spLocks noChangeShapeType="1"/>
            </p:cNvSpPr>
            <p:nvPr/>
          </p:nvSpPr>
          <p:spPr bwMode="auto">
            <a:xfrm>
              <a:off x="4187600" y="1571625"/>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05" name="Line 18"/>
            <p:cNvSpPr>
              <a:spLocks noChangeShapeType="1"/>
            </p:cNvSpPr>
            <p:nvPr/>
          </p:nvSpPr>
          <p:spPr bwMode="auto">
            <a:xfrm>
              <a:off x="4187600" y="1528614"/>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grpSp>
      <p:sp>
        <p:nvSpPr>
          <p:cNvPr id="106" name="Moon 105"/>
          <p:cNvSpPr>
            <a:spLocks noChangeArrowheads="1"/>
          </p:cNvSpPr>
          <p:nvPr/>
        </p:nvSpPr>
        <p:spPr bwMode="auto">
          <a:xfrm rot="10800000">
            <a:off x="1677988" y="2168525"/>
            <a:ext cx="209550" cy="192087"/>
          </a:xfrm>
          <a:prstGeom prst="moon">
            <a:avLst>
              <a:gd name="adj" fmla="val 74194"/>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374" name="TextBox 120"/>
          <p:cNvSpPr txBox="1">
            <a:spLocks noChangeArrowheads="1"/>
          </p:cNvSpPr>
          <p:nvPr/>
        </p:nvSpPr>
        <p:spPr bwMode="auto">
          <a:xfrm>
            <a:off x="1335088" y="2065337"/>
            <a:ext cx="422275" cy="339725"/>
          </a:xfrm>
          <a:prstGeom prst="rect">
            <a:avLst/>
          </a:prstGeom>
          <a:noFill/>
          <a:ln w="9525">
            <a:noFill/>
            <a:miter lim="800000"/>
            <a:headEnd/>
            <a:tailEnd/>
          </a:ln>
        </p:spPr>
        <p:txBody>
          <a:bodyPr wrap="none">
            <a:spAutoFit/>
          </a:bodyPr>
          <a:lstStyle/>
          <a:p>
            <a:pPr algn="l" defTabSz="457200"/>
            <a:r>
              <a:rPr lang="en-US" sz="1600" b="1" smtClean="0">
                <a:solidFill>
                  <a:srgbClr val="D35050"/>
                </a:solidFill>
                <a:latin typeface="Calibri" pitchFamily="34" charset="0"/>
                <a:ea typeface="ＭＳ Ｐゴシック" pitchFamily="-65" charset="-128"/>
                <a:cs typeface="Arial" charset="0"/>
              </a:rPr>
              <a:t>V1</a:t>
            </a:r>
          </a:p>
        </p:txBody>
      </p:sp>
      <p:sp>
        <p:nvSpPr>
          <p:cNvPr id="108" name="Oval 107"/>
          <p:cNvSpPr>
            <a:spLocks noChangeArrowheads="1"/>
          </p:cNvSpPr>
          <p:nvPr/>
        </p:nvSpPr>
        <p:spPr bwMode="auto">
          <a:xfrm>
            <a:off x="565150" y="2352675"/>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cxnSp>
        <p:nvCxnSpPr>
          <p:cNvPr id="166" name="Straight Connector 165"/>
          <p:cNvCxnSpPr>
            <a:cxnSpLocks noChangeShapeType="1"/>
            <a:endCxn id="81" idx="0"/>
          </p:cNvCxnSpPr>
          <p:nvPr/>
        </p:nvCxnSpPr>
        <p:spPr bwMode="auto">
          <a:xfrm rot="10800000">
            <a:off x="2060575" y="2446337"/>
            <a:ext cx="1460500" cy="1588"/>
          </a:xfrm>
          <a:prstGeom prst="line">
            <a:avLst/>
          </a:prstGeom>
          <a:noFill/>
          <a:ln w="76200">
            <a:solidFill>
              <a:srgbClr val="FF0000">
                <a:alpha val="38039"/>
              </a:srgbClr>
            </a:solidFill>
            <a:round/>
            <a:headEnd/>
            <a:tailEnd/>
          </a:ln>
          <a:effectLst>
            <a:outerShdw dist="20000" dir="5400000" rotWithShape="0">
              <a:srgbClr val="808080">
                <a:alpha val="37999"/>
              </a:srgbClr>
            </a:outerShdw>
          </a:effectLst>
        </p:spPr>
      </p:cxnSp>
      <p:cxnSp>
        <p:nvCxnSpPr>
          <p:cNvPr id="167" name="Straight Connector 166"/>
          <p:cNvCxnSpPr>
            <a:cxnSpLocks noChangeShapeType="1"/>
            <a:stCxn id="80" idx="1"/>
            <a:endCxn id="80" idx="0"/>
          </p:cNvCxnSpPr>
          <p:nvPr/>
        </p:nvCxnSpPr>
        <p:spPr bwMode="auto">
          <a:xfrm rot="5400000" flipH="1" flipV="1">
            <a:off x="1885950" y="2284412"/>
            <a:ext cx="350838" cy="1588"/>
          </a:xfrm>
          <a:prstGeom prst="line">
            <a:avLst/>
          </a:prstGeom>
          <a:noFill/>
          <a:ln w="76200">
            <a:solidFill>
              <a:srgbClr val="FF0000">
                <a:alpha val="38039"/>
              </a:srgbClr>
            </a:solidFill>
            <a:round/>
            <a:headEnd/>
            <a:tailEnd/>
          </a:ln>
          <a:effectLst>
            <a:outerShdw dist="20000" dir="5400000" rotWithShape="0">
              <a:srgbClr val="808080">
                <a:alpha val="37999"/>
              </a:srgbClr>
            </a:outerShdw>
          </a:effectLst>
        </p:spPr>
      </p:cxnSp>
      <p:sp>
        <p:nvSpPr>
          <p:cNvPr id="168" name="Freeform 167"/>
          <p:cNvSpPr>
            <a:spLocks noChangeArrowheads="1"/>
          </p:cNvSpPr>
          <p:nvPr/>
        </p:nvSpPr>
        <p:spPr bwMode="auto">
          <a:xfrm>
            <a:off x="1876425" y="1827212"/>
            <a:ext cx="307975" cy="292100"/>
          </a:xfrm>
          <a:custGeom>
            <a:avLst/>
            <a:gdLst>
              <a:gd name="T0" fmla="*/ 191425 w 307623"/>
              <a:gd name="T1" fmla="*/ 292100 h 292805"/>
              <a:gd name="T2" fmla="*/ 284664 w 307623"/>
              <a:gd name="T3" fmla="*/ 216083 h 292805"/>
              <a:gd name="T4" fmla="*/ 301618 w 307623"/>
              <a:gd name="T5" fmla="*/ 106281 h 292805"/>
              <a:gd name="T6" fmla="*/ 246521 w 307623"/>
              <a:gd name="T7" fmla="*/ 34489 h 292805"/>
              <a:gd name="T8" fmla="*/ 161758 w 307623"/>
              <a:gd name="T9" fmla="*/ 703 h 292805"/>
              <a:gd name="T10" fmla="*/ 60042 w 307623"/>
              <a:gd name="T11" fmla="*/ 38712 h 292805"/>
              <a:gd name="T12" fmla="*/ 4945 w 307623"/>
              <a:gd name="T13" fmla="*/ 140067 h 292805"/>
              <a:gd name="T14" fmla="*/ 30374 w 307623"/>
              <a:gd name="T15" fmla="*/ 216083 h 292805"/>
              <a:gd name="T16" fmla="*/ 81232 w 307623"/>
              <a:gd name="T17" fmla="*/ 279431 h 292805"/>
              <a:gd name="T18" fmla="*/ 106661 w 307623"/>
              <a:gd name="T19" fmla="*/ 292100 h 292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623"/>
              <a:gd name="T31" fmla="*/ 0 h 292805"/>
              <a:gd name="T32" fmla="*/ 307623 w 307623"/>
              <a:gd name="T33" fmla="*/ 292805 h 292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623" h="292805">
                <a:moveTo>
                  <a:pt x="191206" y="292805"/>
                </a:moveTo>
                <a:cubicBezTo>
                  <a:pt x="228600" y="270227"/>
                  <a:pt x="265995" y="247649"/>
                  <a:pt x="284339" y="216605"/>
                </a:cubicBezTo>
                <a:cubicBezTo>
                  <a:pt x="302683" y="185561"/>
                  <a:pt x="307623" y="136877"/>
                  <a:pt x="301273" y="106538"/>
                </a:cubicBezTo>
                <a:cubicBezTo>
                  <a:pt x="294923" y="76199"/>
                  <a:pt x="269522" y="52211"/>
                  <a:pt x="246239" y="34572"/>
                </a:cubicBezTo>
                <a:cubicBezTo>
                  <a:pt x="222956" y="16933"/>
                  <a:pt x="192617" y="0"/>
                  <a:pt x="161573" y="705"/>
                </a:cubicBezTo>
                <a:cubicBezTo>
                  <a:pt x="130529" y="1411"/>
                  <a:pt x="86079" y="15522"/>
                  <a:pt x="59973" y="38805"/>
                </a:cubicBezTo>
                <a:cubicBezTo>
                  <a:pt x="33867" y="62088"/>
                  <a:pt x="9878" y="110772"/>
                  <a:pt x="4939" y="140405"/>
                </a:cubicBezTo>
                <a:cubicBezTo>
                  <a:pt x="0" y="170038"/>
                  <a:pt x="17639" y="193322"/>
                  <a:pt x="30339" y="216605"/>
                </a:cubicBezTo>
                <a:cubicBezTo>
                  <a:pt x="43039" y="239888"/>
                  <a:pt x="68439" y="267405"/>
                  <a:pt x="81139" y="280105"/>
                </a:cubicBezTo>
                <a:cubicBezTo>
                  <a:pt x="93839" y="292805"/>
                  <a:pt x="100189" y="292805"/>
                  <a:pt x="106539" y="292805"/>
                </a:cubicBezTo>
              </a:path>
            </a:pathLst>
          </a:custGeom>
          <a:noFill/>
          <a:ln w="76200">
            <a:solidFill>
              <a:srgbClr val="FF0000">
                <a:alpha val="38039"/>
              </a:srgbClr>
            </a:solidFill>
            <a:round/>
            <a:headEnd/>
            <a:tailEnd/>
          </a:ln>
          <a:effectLst>
            <a:outerShdw dist="20000" dir="5400000" rotWithShape="0">
              <a:srgbClr val="808080">
                <a:alpha val="37999"/>
              </a:srgbClr>
            </a:outerShdw>
          </a:effectLst>
        </p:spPr>
        <p:txBody>
          <a:bodyPr anchor="ctr"/>
          <a:lstStyle/>
          <a:p>
            <a:pPr defTabSz="457200"/>
            <a:endParaRPr lang="en-US" sz="1800" smtClean="0">
              <a:solidFill>
                <a:prstClr val="black"/>
              </a:solidFill>
              <a:latin typeface="Calibri" pitchFamily="34" charset="0"/>
              <a:ea typeface="ＭＳ Ｐゴシック" pitchFamily="-65" charset="-128"/>
              <a:cs typeface="Arial" charset="0"/>
            </a:endParaRPr>
          </a:p>
        </p:txBody>
      </p:sp>
      <p:cxnSp>
        <p:nvCxnSpPr>
          <p:cNvPr id="169" name="Straight Connector 168"/>
          <p:cNvCxnSpPr>
            <a:cxnSpLocks noChangeShapeType="1"/>
            <a:stCxn id="78" idx="1"/>
          </p:cNvCxnSpPr>
          <p:nvPr/>
        </p:nvCxnSpPr>
        <p:spPr bwMode="auto">
          <a:xfrm rot="5400000">
            <a:off x="1918495" y="2172493"/>
            <a:ext cx="131762" cy="3175"/>
          </a:xfrm>
          <a:prstGeom prst="line">
            <a:avLst/>
          </a:prstGeom>
          <a:noFill/>
          <a:ln w="76200">
            <a:solidFill>
              <a:srgbClr val="FF0000">
                <a:alpha val="38039"/>
              </a:srgbClr>
            </a:solidFill>
            <a:round/>
            <a:headEnd/>
            <a:tailEnd/>
          </a:ln>
          <a:effectLst>
            <a:outerShdw dist="20000" dir="5400000" rotWithShape="0">
              <a:srgbClr val="808080">
                <a:alpha val="37999"/>
              </a:srgbClr>
            </a:outerShdw>
          </a:effectLst>
        </p:spPr>
      </p:cxnSp>
      <p:sp>
        <p:nvSpPr>
          <p:cNvPr id="15370" name="TextBox 112"/>
          <p:cNvSpPr txBox="1">
            <a:spLocks noChangeArrowheads="1"/>
          </p:cNvSpPr>
          <p:nvPr/>
        </p:nvSpPr>
        <p:spPr bwMode="auto">
          <a:xfrm>
            <a:off x="3962400" y="1447800"/>
            <a:ext cx="1451295" cy="523220"/>
          </a:xfrm>
          <a:prstGeom prst="rect">
            <a:avLst/>
          </a:prstGeom>
          <a:noFill/>
          <a:ln w="9525">
            <a:noFill/>
            <a:miter lim="800000"/>
            <a:headEnd/>
            <a:tailEnd/>
          </a:ln>
        </p:spPr>
        <p:txBody>
          <a:bodyPr wrap="none">
            <a:spAutoFit/>
          </a:bodyPr>
          <a:lstStyle/>
          <a:p>
            <a:pPr algn="l" defTabSz="457200"/>
            <a:r>
              <a:rPr lang="en-US" sz="1400" dirty="0" smtClean="0">
                <a:solidFill>
                  <a:prstClr val="black"/>
                </a:solidFill>
                <a:latin typeface="Calibri" pitchFamily="34" charset="0"/>
                <a:ea typeface="ＭＳ Ｐゴシック" pitchFamily="-65" charset="-128"/>
                <a:cs typeface="Arial" charset="0"/>
              </a:rPr>
              <a:t>In vitro or in vivo </a:t>
            </a:r>
          </a:p>
          <a:p>
            <a:pPr defTabSz="457200"/>
            <a:r>
              <a:rPr lang="en-US" sz="1400" dirty="0" smtClean="0">
                <a:solidFill>
                  <a:prstClr val="black"/>
                </a:solidFill>
                <a:latin typeface="Calibri" pitchFamily="34" charset="0"/>
                <a:ea typeface="ＭＳ Ｐゴシック" pitchFamily="-65" charset="-128"/>
                <a:cs typeface="Arial" charset="0"/>
              </a:rPr>
              <a:t>folding</a:t>
            </a:r>
          </a:p>
        </p:txBody>
      </p:sp>
      <p:grpSp>
        <p:nvGrpSpPr>
          <p:cNvPr id="3" name="Group 235"/>
          <p:cNvGrpSpPr>
            <a:grpSpLocks/>
          </p:cNvGrpSpPr>
          <p:nvPr/>
        </p:nvGrpSpPr>
        <p:grpSpPr bwMode="auto">
          <a:xfrm>
            <a:off x="2819400" y="974725"/>
            <a:ext cx="3657600" cy="473075"/>
            <a:chOff x="1970088" y="369888"/>
            <a:chExt cx="3657600" cy="473849"/>
          </a:xfrm>
        </p:grpSpPr>
        <p:sp>
          <p:nvSpPr>
            <p:cNvPr id="74" name="Freeform 4"/>
            <p:cNvSpPr>
              <a:spLocks/>
            </p:cNvSpPr>
            <p:nvPr/>
          </p:nvSpPr>
          <p:spPr bwMode="auto">
            <a:xfrm>
              <a:off x="2508251" y="665646"/>
              <a:ext cx="2368550" cy="89045"/>
            </a:xfrm>
            <a:custGeom>
              <a:avLst/>
              <a:gdLst>
                <a:gd name="T0" fmla="*/ 0 w 2064"/>
                <a:gd name="T1" fmla="*/ 0 h 432"/>
                <a:gd name="T2" fmla="*/ 440660 w 2064"/>
                <a:gd name="T3" fmla="*/ 0 h 432"/>
                <a:gd name="T4" fmla="*/ 771156 w 2064"/>
                <a:gd name="T5" fmla="*/ 0 h 432"/>
                <a:gd name="T6" fmla="*/ 826238 w 2064"/>
                <a:gd name="T7" fmla="*/ 0 h 432"/>
                <a:gd name="T8" fmla="*/ 1156734 w 2064"/>
                <a:gd name="T9" fmla="*/ 206 h 432"/>
                <a:gd name="T10" fmla="*/ 1872807 w 2064"/>
                <a:gd name="T11" fmla="*/ 0 h 432"/>
                <a:gd name="T12" fmla="*/ 2368550 w 2064"/>
                <a:gd name="T13" fmla="*/ 0 h 432"/>
                <a:gd name="T14" fmla="*/ 0 60000 65536"/>
                <a:gd name="T15" fmla="*/ 0 60000 65536"/>
                <a:gd name="T16" fmla="*/ 0 60000 65536"/>
                <a:gd name="T17" fmla="*/ 0 60000 65536"/>
                <a:gd name="T18" fmla="*/ 0 60000 65536"/>
                <a:gd name="T19" fmla="*/ 0 60000 65536"/>
                <a:gd name="T20" fmla="*/ 0 60000 65536"/>
                <a:gd name="T21" fmla="*/ 0 w 2064"/>
                <a:gd name="T22" fmla="*/ 0 h 432"/>
                <a:gd name="T23" fmla="*/ 2064 w 2064"/>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432">
                  <a:moveTo>
                    <a:pt x="0" y="160"/>
                  </a:moveTo>
                  <a:cubicBezTo>
                    <a:pt x="136" y="88"/>
                    <a:pt x="272" y="16"/>
                    <a:pt x="384" y="16"/>
                  </a:cubicBezTo>
                  <a:cubicBezTo>
                    <a:pt x="496" y="16"/>
                    <a:pt x="616" y="128"/>
                    <a:pt x="672" y="160"/>
                  </a:cubicBezTo>
                  <a:cubicBezTo>
                    <a:pt x="728" y="192"/>
                    <a:pt x="664" y="168"/>
                    <a:pt x="720" y="208"/>
                  </a:cubicBezTo>
                  <a:cubicBezTo>
                    <a:pt x="776" y="248"/>
                    <a:pt x="856" y="432"/>
                    <a:pt x="1008" y="400"/>
                  </a:cubicBezTo>
                  <a:cubicBezTo>
                    <a:pt x="1160" y="368"/>
                    <a:pt x="1456" y="32"/>
                    <a:pt x="1632" y="16"/>
                  </a:cubicBezTo>
                  <a:cubicBezTo>
                    <a:pt x="1808" y="0"/>
                    <a:pt x="1936" y="152"/>
                    <a:pt x="2064" y="304"/>
                  </a:cubicBezTo>
                </a:path>
              </a:pathLst>
            </a:custGeom>
            <a:noFill/>
            <a:ln w="25400">
              <a:solidFill>
                <a:schemeClr val="accent1"/>
              </a:solidFill>
              <a:miter lim="800000"/>
              <a:headEnd/>
              <a:tailEnd/>
            </a:ln>
            <a:effectLst>
              <a:outerShdw dist="20000" dir="5400000" rotWithShape="0">
                <a:srgbClr val="808080">
                  <a:alpha val="37999"/>
                </a:srgbClr>
              </a:outerShdw>
            </a:effectLst>
          </p:spPr>
          <p:txBody>
            <a:bodyPr anchor="ctr"/>
            <a:lstStyle/>
            <a:p>
              <a:pPr defTabSz="457200"/>
              <a:endParaRPr lang="en-US" sz="1800" smtClean="0">
                <a:solidFill>
                  <a:prstClr val="black"/>
                </a:solidFill>
                <a:latin typeface="Calibri" pitchFamily="34" charset="0"/>
                <a:ea typeface="ＭＳ Ｐゴシック" pitchFamily="-65" charset="-128"/>
                <a:cs typeface="Arial" charset="0"/>
              </a:endParaRPr>
            </a:p>
          </p:txBody>
        </p:sp>
        <p:sp>
          <p:nvSpPr>
            <p:cNvPr id="82" name="Oval 81"/>
            <p:cNvSpPr>
              <a:spLocks noChangeArrowheads="1"/>
            </p:cNvSpPr>
            <p:nvPr/>
          </p:nvSpPr>
          <p:spPr bwMode="auto">
            <a:xfrm>
              <a:off x="2366963" y="568651"/>
              <a:ext cx="212725" cy="213073"/>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564" name="TextBox 110"/>
            <p:cNvSpPr txBox="1">
              <a:spLocks noChangeArrowheads="1"/>
            </p:cNvSpPr>
            <p:nvPr/>
          </p:nvSpPr>
          <p:spPr bwMode="auto">
            <a:xfrm>
              <a:off x="3900488" y="369888"/>
              <a:ext cx="736600" cy="338137"/>
            </a:xfrm>
            <a:prstGeom prst="rect">
              <a:avLst/>
            </a:prstGeom>
            <a:noFill/>
            <a:ln w="9525">
              <a:noFill/>
              <a:miter lim="800000"/>
              <a:headEnd/>
              <a:tailEnd/>
            </a:ln>
          </p:spPr>
          <p:txBody>
            <a:bodyPr wrap="none">
              <a:spAutoFit/>
            </a:bodyPr>
            <a:lstStyle/>
            <a:p>
              <a:pPr algn="l" defTabSz="457200"/>
              <a:r>
                <a:rPr lang="en-US" sz="1600" b="1" dirty="0" smtClean="0">
                  <a:solidFill>
                    <a:srgbClr val="577BBC"/>
                  </a:solidFill>
                  <a:latin typeface="Calibri" pitchFamily="34" charset="0"/>
                  <a:ea typeface="ＭＳ Ｐゴシック" pitchFamily="-65" charset="-128"/>
                  <a:cs typeface="Arial" charset="0"/>
                </a:rPr>
                <a:t>mRNA</a:t>
              </a:r>
            </a:p>
          </p:txBody>
        </p:sp>
        <p:sp>
          <p:nvSpPr>
            <p:cNvPr id="15565" name="Text Box 30"/>
            <p:cNvSpPr txBox="1">
              <a:spLocks noChangeArrowheads="1"/>
            </p:cNvSpPr>
            <p:nvPr/>
          </p:nvSpPr>
          <p:spPr bwMode="auto">
            <a:xfrm>
              <a:off x="1970088" y="528638"/>
              <a:ext cx="504825" cy="276225"/>
            </a:xfrm>
            <a:prstGeom prst="rect">
              <a:avLst/>
            </a:prstGeom>
            <a:noFill/>
            <a:ln w="9525">
              <a:noFill/>
              <a:miter lim="800000"/>
              <a:headEnd/>
              <a:tailEnd/>
            </a:ln>
          </p:spPr>
          <p:txBody>
            <a:bodyPr>
              <a:spAutoFit/>
            </a:bodyPr>
            <a:lstStyle/>
            <a:p>
              <a:pPr algn="l" defTabSz="457200">
                <a:spcBef>
                  <a:spcPct val="50000"/>
                </a:spcBef>
              </a:pPr>
              <a:r>
                <a:rPr lang="en-US" sz="1200" dirty="0" smtClean="0">
                  <a:solidFill>
                    <a:prstClr val="black"/>
                  </a:solidFill>
                  <a:latin typeface="Calibri" pitchFamily="34" charset="0"/>
                  <a:ea typeface="ＭＳ Ｐゴシック" pitchFamily="-65" charset="-128"/>
                  <a:cs typeface="Arial" pitchFamily="34" charset="0"/>
                </a:rPr>
                <a:t>CAP</a:t>
              </a:r>
            </a:p>
          </p:txBody>
        </p:sp>
        <p:sp>
          <p:nvSpPr>
            <p:cNvPr id="15566" name="Text Box 2"/>
            <p:cNvSpPr txBox="1">
              <a:spLocks noChangeArrowheads="1"/>
            </p:cNvSpPr>
            <p:nvPr/>
          </p:nvSpPr>
          <p:spPr bwMode="auto">
            <a:xfrm>
              <a:off x="4789488" y="566738"/>
              <a:ext cx="838200" cy="276999"/>
            </a:xfrm>
            <a:prstGeom prst="rect">
              <a:avLst/>
            </a:prstGeom>
            <a:noFill/>
            <a:ln w="9525">
              <a:noFill/>
              <a:miter lim="800000"/>
              <a:headEnd/>
              <a:tailEnd/>
            </a:ln>
          </p:spPr>
          <p:txBody>
            <a:bodyPr>
              <a:spAutoFit/>
            </a:bodyPr>
            <a:lstStyle/>
            <a:p>
              <a:pPr algn="l" defTabSz="457200">
                <a:spcBef>
                  <a:spcPct val="50000"/>
                </a:spcBef>
              </a:pPr>
              <a:r>
                <a:rPr lang="en-US" sz="1200" b="1" smtClean="0">
                  <a:solidFill>
                    <a:srgbClr val="577BBC"/>
                  </a:solidFill>
                  <a:latin typeface="Calibri" pitchFamily="34" charset="0"/>
                  <a:ea typeface="ＭＳ Ｐゴシック" pitchFamily="-65" charset="-128"/>
                  <a:cs typeface="Arial" pitchFamily="34" charset="0"/>
                </a:rPr>
                <a:t>AAAAAA</a:t>
              </a:r>
              <a:endParaRPr lang="en-US" sz="1200" smtClean="0">
                <a:solidFill>
                  <a:prstClr val="black"/>
                </a:solidFill>
                <a:latin typeface="Calibri" pitchFamily="34" charset="0"/>
                <a:ea typeface="ＭＳ Ｐゴシック" pitchFamily="-65" charset="-128"/>
                <a:cs typeface="Arial" pitchFamily="34" charset="0"/>
              </a:endParaRPr>
            </a:p>
          </p:txBody>
        </p:sp>
      </p:grpSp>
      <p:sp>
        <p:nvSpPr>
          <p:cNvPr id="112" name="Line 11"/>
          <p:cNvSpPr>
            <a:spLocks noChangeShapeType="1"/>
          </p:cNvSpPr>
          <p:nvPr/>
        </p:nvSpPr>
        <p:spPr bwMode="auto">
          <a:xfrm>
            <a:off x="5616575" y="2460625"/>
            <a:ext cx="1379538"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13" name="Line 12"/>
          <p:cNvSpPr>
            <a:spLocks noChangeShapeType="1"/>
          </p:cNvSpPr>
          <p:nvPr/>
        </p:nvSpPr>
        <p:spPr bwMode="auto">
          <a:xfrm flipV="1">
            <a:off x="6996113" y="2122487"/>
            <a:ext cx="0" cy="350838"/>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14" name="Line 14"/>
          <p:cNvSpPr>
            <a:spLocks noChangeShapeType="1"/>
          </p:cNvSpPr>
          <p:nvPr/>
        </p:nvSpPr>
        <p:spPr bwMode="auto">
          <a:xfrm>
            <a:off x="7072313" y="2122487"/>
            <a:ext cx="0" cy="350838"/>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15" name="Line 15"/>
          <p:cNvSpPr>
            <a:spLocks noChangeShapeType="1"/>
          </p:cNvSpPr>
          <p:nvPr/>
        </p:nvSpPr>
        <p:spPr bwMode="auto">
          <a:xfrm>
            <a:off x="7072313" y="2460625"/>
            <a:ext cx="14605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17" name="Freeform 116"/>
          <p:cNvSpPr>
            <a:spLocks noChangeArrowheads="1"/>
          </p:cNvSpPr>
          <p:nvPr/>
        </p:nvSpPr>
        <p:spPr bwMode="auto">
          <a:xfrm>
            <a:off x="6888163" y="1839912"/>
            <a:ext cx="307975" cy="292100"/>
          </a:xfrm>
          <a:custGeom>
            <a:avLst/>
            <a:gdLst>
              <a:gd name="T0" fmla="*/ 191425 w 307623"/>
              <a:gd name="T1" fmla="*/ 292100 h 292805"/>
              <a:gd name="T2" fmla="*/ 284664 w 307623"/>
              <a:gd name="T3" fmla="*/ 216083 h 292805"/>
              <a:gd name="T4" fmla="*/ 301618 w 307623"/>
              <a:gd name="T5" fmla="*/ 106281 h 292805"/>
              <a:gd name="T6" fmla="*/ 246521 w 307623"/>
              <a:gd name="T7" fmla="*/ 34489 h 292805"/>
              <a:gd name="T8" fmla="*/ 161758 w 307623"/>
              <a:gd name="T9" fmla="*/ 703 h 292805"/>
              <a:gd name="T10" fmla="*/ 60042 w 307623"/>
              <a:gd name="T11" fmla="*/ 38712 h 292805"/>
              <a:gd name="T12" fmla="*/ 4945 w 307623"/>
              <a:gd name="T13" fmla="*/ 140067 h 292805"/>
              <a:gd name="T14" fmla="*/ 30374 w 307623"/>
              <a:gd name="T15" fmla="*/ 216083 h 292805"/>
              <a:gd name="T16" fmla="*/ 81232 w 307623"/>
              <a:gd name="T17" fmla="*/ 279431 h 292805"/>
              <a:gd name="T18" fmla="*/ 106661 w 307623"/>
              <a:gd name="T19" fmla="*/ 292100 h 292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623"/>
              <a:gd name="T31" fmla="*/ 0 h 292805"/>
              <a:gd name="T32" fmla="*/ 307623 w 307623"/>
              <a:gd name="T33" fmla="*/ 292805 h 292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623" h="292805">
                <a:moveTo>
                  <a:pt x="191206" y="292805"/>
                </a:moveTo>
                <a:cubicBezTo>
                  <a:pt x="228600" y="270227"/>
                  <a:pt x="265995" y="247649"/>
                  <a:pt x="284339" y="216605"/>
                </a:cubicBezTo>
                <a:cubicBezTo>
                  <a:pt x="302683" y="185561"/>
                  <a:pt x="307623" y="136877"/>
                  <a:pt x="301273" y="106538"/>
                </a:cubicBezTo>
                <a:cubicBezTo>
                  <a:pt x="294923" y="76199"/>
                  <a:pt x="269522" y="52211"/>
                  <a:pt x="246239" y="34572"/>
                </a:cubicBezTo>
                <a:cubicBezTo>
                  <a:pt x="222956" y="16933"/>
                  <a:pt x="192617" y="0"/>
                  <a:pt x="161573" y="705"/>
                </a:cubicBezTo>
                <a:cubicBezTo>
                  <a:pt x="130529" y="1411"/>
                  <a:pt x="86079" y="15522"/>
                  <a:pt x="59973" y="38805"/>
                </a:cubicBezTo>
                <a:cubicBezTo>
                  <a:pt x="33867" y="62088"/>
                  <a:pt x="9878" y="110772"/>
                  <a:pt x="4939" y="140405"/>
                </a:cubicBezTo>
                <a:cubicBezTo>
                  <a:pt x="0" y="170038"/>
                  <a:pt x="17639" y="193322"/>
                  <a:pt x="30339" y="216605"/>
                </a:cubicBezTo>
                <a:cubicBezTo>
                  <a:pt x="43039" y="239888"/>
                  <a:pt x="68439" y="267405"/>
                  <a:pt x="81139" y="280105"/>
                </a:cubicBezTo>
                <a:cubicBezTo>
                  <a:pt x="93839" y="292805"/>
                  <a:pt x="100189" y="292805"/>
                  <a:pt x="106539" y="292805"/>
                </a:cubicBezTo>
              </a:path>
            </a:pathLst>
          </a:custGeom>
          <a:noFill/>
          <a:ln w="25400">
            <a:solidFill>
              <a:schemeClr val="accent1"/>
            </a:solidFill>
            <a:miter lim="800000"/>
            <a:headEnd/>
            <a:tailEnd/>
          </a:ln>
          <a:effectLst>
            <a:outerShdw dist="20000" dir="5400000" rotWithShape="0">
              <a:srgbClr val="808080">
                <a:alpha val="37999"/>
              </a:srgbClr>
            </a:outerShdw>
          </a:effectLst>
        </p:spPr>
        <p:txBody>
          <a:bodyPr anchor="ctr"/>
          <a:lstStyle/>
          <a:p>
            <a:pPr defTabSz="457200"/>
            <a:endParaRPr lang="en-US" sz="1800" smtClean="0">
              <a:solidFill>
                <a:prstClr val="black"/>
              </a:solidFill>
              <a:latin typeface="Calibri" pitchFamily="34" charset="0"/>
              <a:ea typeface="ＭＳ Ｐゴシック" pitchFamily="-65" charset="-128"/>
              <a:cs typeface="Arial" charset="0"/>
            </a:endParaRPr>
          </a:p>
        </p:txBody>
      </p:sp>
      <p:grpSp>
        <p:nvGrpSpPr>
          <p:cNvPr id="4" name="Group 118"/>
          <p:cNvGrpSpPr>
            <a:grpSpLocks/>
          </p:cNvGrpSpPr>
          <p:nvPr/>
        </p:nvGrpSpPr>
        <p:grpSpPr bwMode="auto">
          <a:xfrm>
            <a:off x="7002463" y="2211387"/>
            <a:ext cx="60325" cy="211138"/>
            <a:chOff x="4184371" y="1359753"/>
            <a:chExt cx="61354" cy="211872"/>
          </a:xfrm>
        </p:grpSpPr>
        <p:sp>
          <p:nvSpPr>
            <p:cNvPr id="119" name="Line 16"/>
            <p:cNvSpPr>
              <a:spLocks noChangeShapeType="1"/>
            </p:cNvSpPr>
            <p:nvPr/>
          </p:nvSpPr>
          <p:spPr bwMode="auto">
            <a:xfrm>
              <a:off x="4184371" y="1359753"/>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20" name="Line 17"/>
            <p:cNvSpPr>
              <a:spLocks noChangeShapeType="1"/>
            </p:cNvSpPr>
            <p:nvPr/>
          </p:nvSpPr>
          <p:spPr bwMode="auto">
            <a:xfrm>
              <a:off x="4184371" y="1447370"/>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21" name="Line 18"/>
            <p:cNvSpPr>
              <a:spLocks noChangeShapeType="1"/>
            </p:cNvSpPr>
            <p:nvPr/>
          </p:nvSpPr>
          <p:spPr bwMode="auto">
            <a:xfrm>
              <a:off x="4184371" y="1402765"/>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22" name="Line 16"/>
            <p:cNvSpPr>
              <a:spLocks noChangeShapeType="1"/>
            </p:cNvSpPr>
            <p:nvPr/>
          </p:nvSpPr>
          <p:spPr bwMode="auto">
            <a:xfrm>
              <a:off x="4187600" y="1484008"/>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24" name="Line 17"/>
            <p:cNvSpPr>
              <a:spLocks noChangeShapeType="1"/>
            </p:cNvSpPr>
            <p:nvPr/>
          </p:nvSpPr>
          <p:spPr bwMode="auto">
            <a:xfrm>
              <a:off x="4187600" y="1571625"/>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sp>
          <p:nvSpPr>
            <p:cNvPr id="137" name="Line 18"/>
            <p:cNvSpPr>
              <a:spLocks noChangeShapeType="1"/>
            </p:cNvSpPr>
            <p:nvPr/>
          </p:nvSpPr>
          <p:spPr bwMode="auto">
            <a:xfrm>
              <a:off x="4187600" y="1528613"/>
              <a:ext cx="58125" cy="0"/>
            </a:xfrm>
            <a:prstGeom prst="line">
              <a:avLst/>
            </a:prstGeom>
            <a:noFill/>
            <a:ln w="9525">
              <a:solidFill>
                <a:schemeClr val="tx1">
                  <a:lumMod val="65000"/>
                  <a:lumOff val="35000"/>
                </a:schemeClr>
              </a:solidFill>
              <a:round/>
              <a:headEnd/>
              <a:tailEnd/>
            </a:ln>
          </p:spPr>
          <p:txBody>
            <a:bodyPr/>
            <a:lstStyle/>
            <a:p>
              <a:pPr algn="l" defTabSz="457200" fontAlgn="auto">
                <a:spcBef>
                  <a:spcPts val="0"/>
                </a:spcBef>
                <a:spcAft>
                  <a:spcPts val="0"/>
                </a:spcAft>
                <a:defRPr/>
              </a:pPr>
              <a:endParaRPr lang="en-US" sz="1800">
                <a:solidFill>
                  <a:prstClr val="black"/>
                </a:solidFill>
                <a:latin typeface="Calibri"/>
                <a:ea typeface="ＭＳ Ｐゴシック" pitchFamily="-65" charset="-128"/>
                <a:cs typeface="Arial" charset="0"/>
              </a:endParaRPr>
            </a:p>
          </p:txBody>
        </p:sp>
      </p:grpSp>
      <p:sp>
        <p:nvSpPr>
          <p:cNvPr id="152" name="Moon 151"/>
          <p:cNvSpPr>
            <a:spLocks noChangeArrowheads="1"/>
          </p:cNvSpPr>
          <p:nvPr/>
        </p:nvSpPr>
        <p:spPr bwMode="auto">
          <a:xfrm rot="-9538785">
            <a:off x="6651625" y="1760537"/>
            <a:ext cx="209550" cy="192088"/>
          </a:xfrm>
          <a:prstGeom prst="moon">
            <a:avLst>
              <a:gd name="adj" fmla="val 74194"/>
            </a:avLst>
          </a:prstGeom>
          <a:solidFill>
            <a:srgbClr val="008000"/>
          </a:solidFill>
          <a:ln w="9525">
            <a:solidFill>
              <a:srgbClr val="98B954"/>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406" name="TextBox 120"/>
          <p:cNvSpPr txBox="1">
            <a:spLocks noChangeArrowheads="1"/>
          </p:cNvSpPr>
          <p:nvPr/>
        </p:nvSpPr>
        <p:spPr bwMode="auto">
          <a:xfrm>
            <a:off x="6372225" y="1631950"/>
            <a:ext cx="363538" cy="307975"/>
          </a:xfrm>
          <a:prstGeom prst="rect">
            <a:avLst/>
          </a:prstGeom>
          <a:noFill/>
          <a:ln w="9525">
            <a:noFill/>
            <a:miter lim="800000"/>
            <a:headEnd/>
            <a:tailEnd/>
          </a:ln>
        </p:spPr>
        <p:txBody>
          <a:bodyPr wrap="none">
            <a:spAutoFit/>
          </a:bodyPr>
          <a:lstStyle/>
          <a:p>
            <a:pPr algn="l" defTabSz="457200"/>
            <a:r>
              <a:rPr lang="en-US" sz="1400" b="1" smtClean="0">
                <a:solidFill>
                  <a:srgbClr val="008000"/>
                </a:solidFill>
                <a:latin typeface="Calibri" pitchFamily="34" charset="0"/>
                <a:ea typeface="ＭＳ Ｐゴシック" pitchFamily="-65" charset="-128"/>
                <a:cs typeface="Arial" charset="0"/>
              </a:rPr>
              <a:t>S1</a:t>
            </a:r>
          </a:p>
        </p:txBody>
      </p:sp>
      <p:sp>
        <p:nvSpPr>
          <p:cNvPr id="154" name="Oval 153"/>
          <p:cNvSpPr>
            <a:spLocks noChangeArrowheads="1"/>
          </p:cNvSpPr>
          <p:nvPr/>
        </p:nvSpPr>
        <p:spPr bwMode="auto">
          <a:xfrm>
            <a:off x="5576888" y="2366962"/>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cxnSp>
        <p:nvCxnSpPr>
          <p:cNvPr id="155" name="Straight Connector 154"/>
          <p:cNvCxnSpPr>
            <a:cxnSpLocks noChangeShapeType="1"/>
            <a:endCxn id="115" idx="0"/>
          </p:cNvCxnSpPr>
          <p:nvPr/>
        </p:nvCxnSpPr>
        <p:spPr bwMode="auto">
          <a:xfrm rot="10800000">
            <a:off x="7072313" y="2460625"/>
            <a:ext cx="1460500" cy="1587"/>
          </a:xfrm>
          <a:prstGeom prst="line">
            <a:avLst/>
          </a:prstGeom>
          <a:noFill/>
          <a:ln w="76200">
            <a:solidFill>
              <a:srgbClr val="008000">
                <a:alpha val="52940"/>
              </a:srgbClr>
            </a:solidFill>
            <a:round/>
            <a:headEnd/>
            <a:tailEnd/>
          </a:ln>
          <a:effectLst>
            <a:outerShdw dist="20000" dir="5400000" rotWithShape="0">
              <a:srgbClr val="808080">
                <a:alpha val="37999"/>
              </a:srgbClr>
            </a:outerShdw>
          </a:effectLst>
        </p:spPr>
      </p:cxnSp>
      <p:cxnSp>
        <p:nvCxnSpPr>
          <p:cNvPr id="156" name="Straight Connector 155"/>
          <p:cNvCxnSpPr>
            <a:cxnSpLocks noChangeShapeType="1"/>
            <a:stCxn id="114" idx="1"/>
          </p:cNvCxnSpPr>
          <p:nvPr/>
        </p:nvCxnSpPr>
        <p:spPr bwMode="auto">
          <a:xfrm rot="16200000" flipV="1">
            <a:off x="6881813" y="2282825"/>
            <a:ext cx="381000" cy="0"/>
          </a:xfrm>
          <a:prstGeom prst="line">
            <a:avLst/>
          </a:prstGeom>
          <a:noFill/>
          <a:ln w="76200">
            <a:solidFill>
              <a:srgbClr val="008000">
                <a:alpha val="52940"/>
              </a:srgbClr>
            </a:solidFill>
            <a:round/>
            <a:headEnd/>
            <a:tailEnd/>
          </a:ln>
          <a:effectLst>
            <a:outerShdw dist="20000" dir="5400000" rotWithShape="0">
              <a:srgbClr val="808080">
                <a:alpha val="37999"/>
              </a:srgbClr>
            </a:outerShdw>
          </a:effectLst>
        </p:spPr>
      </p:cxnSp>
      <p:sp>
        <p:nvSpPr>
          <p:cNvPr id="158" name="Freeform 157"/>
          <p:cNvSpPr>
            <a:spLocks noChangeArrowheads="1"/>
          </p:cNvSpPr>
          <p:nvPr/>
        </p:nvSpPr>
        <p:spPr bwMode="auto">
          <a:xfrm>
            <a:off x="6927850" y="1838325"/>
            <a:ext cx="266700" cy="288925"/>
          </a:xfrm>
          <a:custGeom>
            <a:avLst/>
            <a:gdLst>
              <a:gd name="T0" fmla="*/ 145761 w 267229"/>
              <a:gd name="T1" fmla="*/ 288925 h 288396"/>
              <a:gd name="T2" fmla="*/ 247160 w 267229"/>
              <a:gd name="T3" fmla="*/ 225309 h 288396"/>
              <a:gd name="T4" fmla="*/ 263003 w 267229"/>
              <a:gd name="T5" fmla="*/ 120341 h 288396"/>
              <a:gd name="T6" fmla="*/ 228147 w 267229"/>
              <a:gd name="T7" fmla="*/ 50363 h 288396"/>
              <a:gd name="T8" fmla="*/ 139423 w 267229"/>
              <a:gd name="T9" fmla="*/ 5832 h 288396"/>
              <a:gd name="T10" fmla="*/ 63374 w 267229"/>
              <a:gd name="T11" fmla="*/ 15374 h 288396"/>
              <a:gd name="T12" fmla="*/ 0 w 267229"/>
              <a:gd name="T13" fmla="*/ 56725 h 288396"/>
              <a:gd name="T14" fmla="*/ 0 60000 65536"/>
              <a:gd name="T15" fmla="*/ 0 60000 65536"/>
              <a:gd name="T16" fmla="*/ 0 60000 65536"/>
              <a:gd name="T17" fmla="*/ 0 60000 65536"/>
              <a:gd name="T18" fmla="*/ 0 60000 65536"/>
              <a:gd name="T19" fmla="*/ 0 60000 65536"/>
              <a:gd name="T20" fmla="*/ 0 60000 65536"/>
              <a:gd name="T21" fmla="*/ 0 w 267229"/>
              <a:gd name="T22" fmla="*/ 0 h 288396"/>
              <a:gd name="T23" fmla="*/ 267229 w 267229"/>
              <a:gd name="T24" fmla="*/ 288396 h 288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229" h="288396">
                <a:moveTo>
                  <a:pt x="146050" y="288396"/>
                </a:moveTo>
                <a:cubicBezTo>
                  <a:pt x="187060" y="270669"/>
                  <a:pt x="228071" y="252942"/>
                  <a:pt x="247650" y="224896"/>
                </a:cubicBezTo>
                <a:cubicBezTo>
                  <a:pt x="267229" y="196850"/>
                  <a:pt x="266700" y="149225"/>
                  <a:pt x="263525" y="120121"/>
                </a:cubicBezTo>
                <a:cubicBezTo>
                  <a:pt x="260350" y="91017"/>
                  <a:pt x="249237" y="69321"/>
                  <a:pt x="228600" y="50271"/>
                </a:cubicBezTo>
                <a:cubicBezTo>
                  <a:pt x="207963" y="31221"/>
                  <a:pt x="167217" y="11642"/>
                  <a:pt x="139700" y="5821"/>
                </a:cubicBezTo>
                <a:cubicBezTo>
                  <a:pt x="112183" y="0"/>
                  <a:pt x="86783" y="6879"/>
                  <a:pt x="63500" y="15346"/>
                </a:cubicBezTo>
                <a:cubicBezTo>
                  <a:pt x="40217" y="23813"/>
                  <a:pt x="0" y="56621"/>
                  <a:pt x="0" y="56621"/>
                </a:cubicBezTo>
              </a:path>
            </a:pathLst>
          </a:custGeom>
          <a:noFill/>
          <a:ln w="76200">
            <a:solidFill>
              <a:srgbClr val="008000">
                <a:alpha val="52940"/>
              </a:srgbClr>
            </a:solidFill>
            <a:round/>
            <a:headEnd/>
            <a:tailEnd/>
          </a:ln>
          <a:effectLst>
            <a:outerShdw dist="20000" dir="5400000" rotWithShape="0">
              <a:srgbClr val="808080">
                <a:alpha val="37999"/>
              </a:srgbClr>
            </a:outerShdw>
          </a:effectLst>
        </p:spPr>
        <p:txBody>
          <a:bodyPr anchor="ctr"/>
          <a:lstStyle/>
          <a:p>
            <a:pPr defTabSz="457200"/>
            <a:endParaRPr lang="en-US" sz="1800" smtClean="0">
              <a:solidFill>
                <a:prstClr val="black"/>
              </a:solidFill>
              <a:latin typeface="Calibri" pitchFamily="34" charset="0"/>
              <a:ea typeface="ＭＳ Ｐゴシック" pitchFamily="-65" charset="-128"/>
              <a:cs typeface="Arial" charset="0"/>
            </a:endParaRPr>
          </a:p>
        </p:txBody>
      </p:sp>
      <p:sp>
        <p:nvSpPr>
          <p:cNvPr id="15411" name="TextBox 112"/>
          <p:cNvSpPr txBox="1">
            <a:spLocks noChangeArrowheads="1"/>
          </p:cNvSpPr>
          <p:nvPr/>
        </p:nvSpPr>
        <p:spPr bwMode="auto">
          <a:xfrm>
            <a:off x="2208213" y="2065337"/>
            <a:ext cx="1603375"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RNAse V1 digestion</a:t>
            </a:r>
          </a:p>
        </p:txBody>
      </p:sp>
      <p:sp>
        <p:nvSpPr>
          <p:cNvPr id="15432" name="TextBox 112"/>
          <p:cNvSpPr txBox="1">
            <a:spLocks noChangeArrowheads="1"/>
          </p:cNvSpPr>
          <p:nvPr/>
        </p:nvSpPr>
        <p:spPr bwMode="auto">
          <a:xfrm>
            <a:off x="7351713" y="2065337"/>
            <a:ext cx="1603375"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RNAse S1 digestion</a:t>
            </a:r>
          </a:p>
        </p:txBody>
      </p:sp>
      <p:cxnSp>
        <p:nvCxnSpPr>
          <p:cNvPr id="210" name="Straight Connector 209"/>
          <p:cNvCxnSpPr/>
          <p:nvPr/>
        </p:nvCxnSpPr>
        <p:spPr>
          <a:xfrm rot="5400000">
            <a:off x="2840038" y="3675062"/>
            <a:ext cx="3468688" cy="1587"/>
          </a:xfrm>
          <a:prstGeom prst="lin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grpSp>
        <p:nvGrpSpPr>
          <p:cNvPr id="5" name="Group 226"/>
          <p:cNvGrpSpPr/>
          <p:nvPr/>
        </p:nvGrpSpPr>
        <p:grpSpPr>
          <a:xfrm>
            <a:off x="381000" y="2719387"/>
            <a:ext cx="3657600" cy="2746375"/>
            <a:chOff x="381000" y="2719387"/>
            <a:chExt cx="3657600" cy="2746375"/>
          </a:xfrm>
        </p:grpSpPr>
        <p:sp>
          <p:nvSpPr>
            <p:cNvPr id="15369" name="TextBox 111"/>
            <p:cNvSpPr txBox="1">
              <a:spLocks noChangeArrowheads="1"/>
            </p:cNvSpPr>
            <p:nvPr/>
          </p:nvSpPr>
          <p:spPr bwMode="auto">
            <a:xfrm>
              <a:off x="2074863" y="3865562"/>
              <a:ext cx="1584325"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library preparation</a:t>
              </a:r>
            </a:p>
          </p:txBody>
        </p:sp>
        <p:sp>
          <p:nvSpPr>
            <p:cNvPr id="15376" name="Rectangle 31"/>
            <p:cNvSpPr>
              <a:spLocks noChangeArrowheads="1"/>
            </p:cNvSpPr>
            <p:nvPr/>
          </p:nvSpPr>
          <p:spPr bwMode="auto">
            <a:xfrm>
              <a:off x="1616075" y="3549650"/>
              <a:ext cx="454025" cy="300037"/>
            </a:xfrm>
            <a:prstGeom prst="rect">
              <a:avLst/>
            </a:prstGeom>
            <a:noFill/>
            <a:ln w="9525">
              <a:solidFill>
                <a:schemeClr val="hlink"/>
              </a:solidFill>
              <a:miter lim="800000"/>
              <a:headEnd/>
              <a:tailEnd/>
            </a:ln>
          </p:spPr>
          <p:txBody>
            <a:bodyPr wrap="none" anchor="ctr"/>
            <a:lstStyle/>
            <a:p>
              <a:pPr algn="l" defTabSz="457200"/>
              <a:endParaRPr lang="en-US" sz="1800" smtClean="0">
                <a:solidFill>
                  <a:prstClr val="black"/>
                </a:solidFill>
                <a:latin typeface="Calibri" pitchFamily="34" charset="0"/>
                <a:ea typeface="ＭＳ Ｐゴシック" pitchFamily="-65" charset="-128"/>
                <a:cs typeface="Arial" charset="0"/>
              </a:endParaRPr>
            </a:p>
          </p:txBody>
        </p:sp>
        <p:sp>
          <p:nvSpPr>
            <p:cNvPr id="15377" name="TextBox 112"/>
            <p:cNvSpPr txBox="1">
              <a:spLocks noChangeArrowheads="1"/>
            </p:cNvSpPr>
            <p:nvPr/>
          </p:nvSpPr>
          <p:spPr bwMode="auto">
            <a:xfrm>
              <a:off x="2073275" y="4059237"/>
              <a:ext cx="1420813"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deep sequencing</a:t>
              </a:r>
            </a:p>
          </p:txBody>
        </p:sp>
        <p:sp>
          <p:nvSpPr>
            <p:cNvPr id="15378" name="Line 9"/>
            <p:cNvSpPr>
              <a:spLocks noChangeShapeType="1"/>
            </p:cNvSpPr>
            <p:nvPr/>
          </p:nvSpPr>
          <p:spPr bwMode="auto">
            <a:xfrm>
              <a:off x="2041525" y="4094162"/>
              <a:ext cx="1588" cy="2667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sp>
          <p:nvSpPr>
            <p:cNvPr id="15379" name="Text Box 56"/>
            <p:cNvSpPr txBox="1">
              <a:spLocks noChangeArrowheads="1"/>
            </p:cNvSpPr>
            <p:nvPr/>
          </p:nvSpPr>
          <p:spPr bwMode="auto">
            <a:xfrm>
              <a:off x="2100263" y="3101975"/>
              <a:ext cx="1878012" cy="307975"/>
            </a:xfrm>
            <a:prstGeom prst="rect">
              <a:avLst/>
            </a:prstGeom>
            <a:noFill/>
            <a:ln w="9525">
              <a:noFill/>
              <a:miter lim="800000"/>
              <a:headEnd/>
              <a:tailEnd/>
            </a:ln>
          </p:spPr>
          <p:txBody>
            <a:bodyPr wrap="none">
              <a:spAutoFit/>
            </a:bodyPr>
            <a:lstStyle/>
            <a:p>
              <a:pPr algn="l" defTabSz="457200">
                <a:spcBef>
                  <a:spcPct val="50000"/>
                </a:spcBef>
              </a:pPr>
              <a:r>
                <a:rPr lang="en-US" sz="1400" dirty="0" smtClean="0">
                  <a:solidFill>
                    <a:prstClr val="black"/>
                  </a:solidFill>
                  <a:latin typeface="Calibri" pitchFamily="34" charset="0"/>
                  <a:ea typeface="ＭＳ Ｐゴシック" pitchFamily="-65" charset="-128"/>
                  <a:cs typeface="Arial" charset="0"/>
                </a:rPr>
                <a:t>random fragmentation</a:t>
              </a:r>
            </a:p>
          </p:txBody>
        </p:sp>
        <p:sp>
          <p:nvSpPr>
            <p:cNvPr id="157" name="Line 15"/>
            <p:cNvSpPr>
              <a:spLocks noChangeShapeType="1"/>
            </p:cNvSpPr>
            <p:nvPr/>
          </p:nvSpPr>
          <p:spPr bwMode="auto">
            <a:xfrm>
              <a:off x="1993900" y="2882900"/>
              <a:ext cx="1539875"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381" name="Text Box 30"/>
            <p:cNvSpPr txBox="1">
              <a:spLocks noChangeArrowheads="1"/>
            </p:cNvSpPr>
            <p:nvPr/>
          </p:nvSpPr>
          <p:spPr bwMode="auto">
            <a:xfrm>
              <a:off x="1616075" y="3551237"/>
              <a:ext cx="504825" cy="274638"/>
            </a:xfrm>
            <a:prstGeom prst="rect">
              <a:avLst/>
            </a:prstGeom>
            <a:noFill/>
            <a:ln w="9525">
              <a:noFill/>
              <a:miter lim="800000"/>
              <a:headEnd/>
              <a:tailEnd/>
            </a:ln>
          </p:spPr>
          <p:txBody>
            <a:bodyPr>
              <a:spAutoFit/>
            </a:bodyPr>
            <a:lstStyle/>
            <a:p>
              <a:pPr algn="l" defTabSz="457200">
                <a:spcBef>
                  <a:spcPct val="50000"/>
                </a:spcBef>
              </a:pPr>
              <a:r>
                <a:rPr lang="en-US" sz="1200" smtClean="0">
                  <a:solidFill>
                    <a:prstClr val="black"/>
                  </a:solidFill>
                  <a:latin typeface="Calibri" pitchFamily="34" charset="0"/>
                  <a:ea typeface="ＭＳ Ｐゴシック" pitchFamily="-65" charset="-128"/>
                  <a:cs typeface="Arial" pitchFamily="34" charset="0"/>
                </a:rPr>
                <a:t>5’P</a:t>
              </a:r>
            </a:p>
          </p:txBody>
        </p:sp>
        <p:sp>
          <p:nvSpPr>
            <p:cNvPr id="159" name="Line 15"/>
            <p:cNvSpPr>
              <a:spLocks noChangeShapeType="1"/>
            </p:cNvSpPr>
            <p:nvPr/>
          </p:nvSpPr>
          <p:spPr bwMode="auto">
            <a:xfrm>
              <a:off x="1997075" y="3705225"/>
              <a:ext cx="6858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383" name="Text Box 30"/>
            <p:cNvSpPr txBox="1">
              <a:spLocks noChangeArrowheads="1"/>
            </p:cNvSpPr>
            <p:nvPr/>
          </p:nvSpPr>
          <p:spPr bwMode="auto">
            <a:xfrm>
              <a:off x="2711450" y="3551237"/>
              <a:ext cx="504825" cy="274638"/>
            </a:xfrm>
            <a:prstGeom prst="rect">
              <a:avLst/>
            </a:prstGeom>
            <a:noFill/>
            <a:ln w="9525">
              <a:noFill/>
              <a:miter lim="800000"/>
              <a:headEnd/>
              <a:tailEnd/>
            </a:ln>
          </p:spPr>
          <p:txBody>
            <a:bodyPr>
              <a:spAutoFit/>
            </a:bodyPr>
            <a:lstStyle/>
            <a:p>
              <a:pPr algn="l" defTabSz="457200">
                <a:spcBef>
                  <a:spcPct val="50000"/>
                </a:spcBef>
              </a:pPr>
              <a:r>
                <a:rPr lang="en-US" sz="1200" smtClean="0">
                  <a:solidFill>
                    <a:prstClr val="black"/>
                  </a:solidFill>
                  <a:latin typeface="Calibri" pitchFamily="34" charset="0"/>
                  <a:ea typeface="ＭＳ Ｐゴシック" pitchFamily="-65" charset="-128"/>
                  <a:cs typeface="Arial" pitchFamily="34" charset="0"/>
                </a:rPr>
                <a:t>5’OH</a:t>
              </a:r>
            </a:p>
          </p:txBody>
        </p:sp>
        <p:sp>
          <p:nvSpPr>
            <p:cNvPr id="161" name="Line 15"/>
            <p:cNvSpPr>
              <a:spLocks noChangeShapeType="1"/>
            </p:cNvSpPr>
            <p:nvPr/>
          </p:nvSpPr>
          <p:spPr bwMode="auto">
            <a:xfrm>
              <a:off x="3140075" y="3705225"/>
              <a:ext cx="6858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385" name="Line 9"/>
            <p:cNvSpPr>
              <a:spLocks noChangeShapeType="1"/>
            </p:cNvSpPr>
            <p:nvPr/>
          </p:nvSpPr>
          <p:spPr bwMode="auto">
            <a:xfrm>
              <a:off x="2055813" y="3187700"/>
              <a:ext cx="1587" cy="2667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nvGrpSpPr>
            <p:cNvPr id="6" name="Group 80"/>
            <p:cNvGrpSpPr>
              <a:grpSpLocks/>
            </p:cNvGrpSpPr>
            <p:nvPr/>
          </p:nvGrpSpPr>
          <p:grpSpPr bwMode="auto">
            <a:xfrm>
              <a:off x="563563" y="2763837"/>
              <a:ext cx="962025" cy="212725"/>
              <a:chOff x="990600" y="2570162"/>
              <a:chExt cx="962026" cy="212725"/>
            </a:xfrm>
          </p:grpSpPr>
          <p:sp>
            <p:nvSpPr>
              <p:cNvPr id="164" name="Line 15"/>
              <p:cNvSpPr>
                <a:spLocks noChangeShapeType="1"/>
              </p:cNvSpPr>
              <p:nvPr/>
            </p:nvSpPr>
            <p:spPr bwMode="auto">
              <a:xfrm>
                <a:off x="1096962" y="2676525"/>
                <a:ext cx="855664"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65" name="Oval 164"/>
              <p:cNvSpPr>
                <a:spLocks noChangeArrowheads="1"/>
              </p:cNvSpPr>
              <p:nvPr/>
            </p:nvSpPr>
            <p:spPr bwMode="auto">
              <a:xfrm>
                <a:off x="990600" y="2570162"/>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grpSp>
        <p:cxnSp>
          <p:nvCxnSpPr>
            <p:cNvPr id="170" name="Straight Connector 169"/>
            <p:cNvCxnSpPr>
              <a:cxnSpLocks noChangeShapeType="1"/>
            </p:cNvCxnSpPr>
            <p:nvPr/>
          </p:nvCxnSpPr>
          <p:spPr bwMode="auto">
            <a:xfrm rot="10800000" flipV="1">
              <a:off x="1990725" y="2882900"/>
              <a:ext cx="1543050" cy="0"/>
            </a:xfrm>
            <a:prstGeom prst="line">
              <a:avLst/>
            </a:prstGeom>
            <a:noFill/>
            <a:ln w="76200">
              <a:solidFill>
                <a:srgbClr val="FF0000">
                  <a:alpha val="38039"/>
                </a:srgbClr>
              </a:solidFill>
              <a:round/>
              <a:headEnd/>
              <a:tailEnd/>
            </a:ln>
            <a:effectLst>
              <a:outerShdw dist="20000" dir="5400000" rotWithShape="0">
                <a:srgbClr val="808080">
                  <a:alpha val="37999"/>
                </a:srgbClr>
              </a:outerShdw>
            </a:effectLst>
          </p:spPr>
        </p:cxnSp>
        <p:sp>
          <p:nvSpPr>
            <p:cNvPr id="171" name="Lightning Bolt 170"/>
            <p:cNvSpPr>
              <a:spLocks noChangeArrowheads="1"/>
            </p:cNvSpPr>
            <p:nvPr/>
          </p:nvSpPr>
          <p:spPr bwMode="auto">
            <a:xfrm flipH="1" flipV="1">
              <a:off x="2592388" y="2797175"/>
              <a:ext cx="144462" cy="228600"/>
            </a:xfrm>
            <a:prstGeom prst="lightningBol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dist="20000" dir="5400000" rotWithShape="0">
                <a:srgbClr val="808080">
                  <a:alpha val="37999"/>
                </a:srgbClr>
              </a:outerShdw>
            </a:effectLst>
          </p:spPr>
          <p:txBody>
            <a:bodyPr anchor="ctr"/>
            <a:lstStyle/>
            <a:p>
              <a:pPr defTabSz="457200"/>
              <a:endParaRPr lang="en-US" sz="1800" smtClean="0">
                <a:solidFill>
                  <a:srgbClr val="000000"/>
                </a:solidFill>
                <a:latin typeface="Calibri" pitchFamily="34" charset="0"/>
                <a:ea typeface="ＭＳ Ｐゴシック" pitchFamily="-65" charset="-128"/>
                <a:cs typeface="Arial" charset="0"/>
              </a:endParaRPr>
            </a:p>
          </p:txBody>
        </p:sp>
        <p:cxnSp>
          <p:nvCxnSpPr>
            <p:cNvPr id="173" name="Straight Connector 172"/>
            <p:cNvCxnSpPr>
              <a:cxnSpLocks noChangeShapeType="1"/>
              <a:stCxn id="159" idx="1"/>
            </p:cNvCxnSpPr>
            <p:nvPr/>
          </p:nvCxnSpPr>
          <p:spPr bwMode="auto">
            <a:xfrm rot="16200000" flipV="1">
              <a:off x="2341563" y="3362324"/>
              <a:ext cx="1588" cy="684213"/>
            </a:xfrm>
            <a:prstGeom prst="line">
              <a:avLst/>
            </a:prstGeom>
            <a:noFill/>
            <a:ln w="76200">
              <a:solidFill>
                <a:srgbClr val="FF0000">
                  <a:alpha val="38039"/>
                </a:srgbClr>
              </a:solidFill>
              <a:round/>
              <a:headEnd/>
              <a:tailEnd/>
            </a:ln>
            <a:effectLst>
              <a:outerShdw dist="20000" dir="5400000" rotWithShape="0">
                <a:srgbClr val="808080">
                  <a:alpha val="37999"/>
                </a:srgbClr>
              </a:outerShdw>
            </a:effectLst>
          </p:spPr>
        </p:cxnSp>
        <p:grpSp>
          <p:nvGrpSpPr>
            <p:cNvPr id="7" name="Group 98"/>
            <p:cNvGrpSpPr>
              <a:grpSpLocks/>
            </p:cNvGrpSpPr>
            <p:nvPr/>
          </p:nvGrpSpPr>
          <p:grpSpPr bwMode="auto">
            <a:xfrm>
              <a:off x="563563" y="3598862"/>
              <a:ext cx="962025" cy="212725"/>
              <a:chOff x="990600" y="2570162"/>
              <a:chExt cx="962026" cy="212725"/>
            </a:xfrm>
          </p:grpSpPr>
          <p:sp>
            <p:nvSpPr>
              <p:cNvPr id="175" name="Line 15"/>
              <p:cNvSpPr>
                <a:spLocks noChangeShapeType="1"/>
              </p:cNvSpPr>
              <p:nvPr/>
            </p:nvSpPr>
            <p:spPr bwMode="auto">
              <a:xfrm>
                <a:off x="1096962" y="2676525"/>
                <a:ext cx="855664"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76" name="Oval 175"/>
              <p:cNvSpPr>
                <a:spLocks noChangeArrowheads="1"/>
              </p:cNvSpPr>
              <p:nvPr/>
            </p:nvSpPr>
            <p:spPr bwMode="auto">
              <a:xfrm>
                <a:off x="990600" y="2570162"/>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grpSp>
        <p:sp>
          <p:nvSpPr>
            <p:cNvPr id="15396" name="Rectangle 31"/>
            <p:cNvSpPr>
              <a:spLocks noChangeArrowheads="1"/>
            </p:cNvSpPr>
            <p:nvPr/>
          </p:nvSpPr>
          <p:spPr bwMode="auto">
            <a:xfrm>
              <a:off x="1616075" y="2719387"/>
              <a:ext cx="454025" cy="300038"/>
            </a:xfrm>
            <a:prstGeom prst="rect">
              <a:avLst/>
            </a:prstGeom>
            <a:noFill/>
            <a:ln w="9525">
              <a:solidFill>
                <a:schemeClr val="hlink"/>
              </a:solidFill>
              <a:miter lim="800000"/>
              <a:headEnd/>
              <a:tailEnd/>
            </a:ln>
          </p:spPr>
          <p:txBody>
            <a:bodyPr wrap="none" anchor="ctr"/>
            <a:lstStyle/>
            <a:p>
              <a:pPr algn="l" defTabSz="457200"/>
              <a:endParaRPr lang="en-US" sz="1800" smtClean="0">
                <a:solidFill>
                  <a:prstClr val="black"/>
                </a:solidFill>
                <a:latin typeface="Calibri" pitchFamily="34" charset="0"/>
                <a:ea typeface="ＭＳ Ｐゴシック" pitchFamily="-65" charset="-128"/>
                <a:cs typeface="Arial" charset="0"/>
              </a:endParaRPr>
            </a:p>
          </p:txBody>
        </p:sp>
        <p:sp>
          <p:nvSpPr>
            <p:cNvPr id="15397" name="Text Box 30"/>
            <p:cNvSpPr txBox="1">
              <a:spLocks noChangeArrowheads="1"/>
            </p:cNvSpPr>
            <p:nvPr/>
          </p:nvSpPr>
          <p:spPr bwMode="auto">
            <a:xfrm>
              <a:off x="1635125" y="2722562"/>
              <a:ext cx="504825" cy="274638"/>
            </a:xfrm>
            <a:prstGeom prst="rect">
              <a:avLst/>
            </a:prstGeom>
            <a:noFill/>
            <a:ln w="9525">
              <a:noFill/>
              <a:miter lim="800000"/>
              <a:headEnd/>
              <a:tailEnd/>
            </a:ln>
          </p:spPr>
          <p:txBody>
            <a:bodyPr>
              <a:spAutoFit/>
            </a:bodyPr>
            <a:lstStyle/>
            <a:p>
              <a:pPr algn="l" defTabSz="457200">
                <a:spcBef>
                  <a:spcPct val="50000"/>
                </a:spcBef>
              </a:pPr>
              <a:r>
                <a:rPr lang="en-US" sz="1200" smtClean="0">
                  <a:solidFill>
                    <a:prstClr val="black"/>
                  </a:solidFill>
                  <a:latin typeface="Calibri" pitchFamily="34" charset="0"/>
                  <a:ea typeface="ＭＳ Ｐゴシック" pitchFamily="-65" charset="-128"/>
                  <a:cs typeface="Arial" pitchFamily="34" charset="0"/>
                </a:rPr>
                <a:t>5’P</a:t>
              </a:r>
            </a:p>
          </p:txBody>
        </p:sp>
        <p:grpSp>
          <p:nvGrpSpPr>
            <p:cNvPr id="8" name="Group 237"/>
            <p:cNvGrpSpPr>
              <a:grpSpLocks/>
            </p:cNvGrpSpPr>
            <p:nvPr/>
          </p:nvGrpSpPr>
          <p:grpSpPr bwMode="auto">
            <a:xfrm>
              <a:off x="381000" y="4189412"/>
              <a:ext cx="3292475" cy="1276350"/>
              <a:chOff x="760413" y="4213225"/>
              <a:chExt cx="3292475" cy="1276350"/>
            </a:xfrm>
          </p:grpSpPr>
          <p:sp>
            <p:nvSpPr>
              <p:cNvPr id="15528" name="TextBox 133"/>
              <p:cNvSpPr txBox="1">
                <a:spLocks noChangeArrowheads="1"/>
              </p:cNvSpPr>
              <p:nvPr/>
            </p:nvSpPr>
            <p:spPr bwMode="auto">
              <a:xfrm>
                <a:off x="989013" y="4957763"/>
                <a:ext cx="3063875" cy="230187"/>
              </a:xfrm>
              <a:prstGeom prst="rect">
                <a:avLst/>
              </a:prstGeom>
              <a:noFill/>
              <a:ln w="9525">
                <a:noFill/>
                <a:miter lim="800000"/>
                <a:headEnd/>
                <a:tailEnd/>
              </a:ln>
            </p:spPr>
            <p:txBody>
              <a:bodyPr wrap="none">
                <a:spAutoFit/>
              </a:bodyPr>
              <a:lstStyle/>
              <a:p>
                <a:pPr algn="l" defTabSz="457200"/>
                <a:r>
                  <a:rPr lang="en-US" sz="900" b="1" smtClean="0">
                    <a:solidFill>
                      <a:prstClr val="black"/>
                    </a:solidFill>
                    <a:ea typeface="ＭＳ Ｐゴシック" pitchFamily="-65" charset="-128"/>
                    <a:cs typeface="Arial" charset="0"/>
                  </a:rPr>
                  <a:t>AGGCAUGCACCUGGUAGCUAGUCUUUAAACCAAU</a:t>
                </a:r>
                <a:endParaRPr lang="en-US" sz="600" b="1" smtClean="0">
                  <a:solidFill>
                    <a:prstClr val="black"/>
                  </a:solidFill>
                  <a:ea typeface="ＭＳ Ｐゴシック" pitchFamily="-65" charset="-128"/>
                  <a:cs typeface="Arial" charset="0"/>
                </a:endParaRPr>
              </a:p>
            </p:txBody>
          </p:sp>
          <p:cxnSp>
            <p:nvCxnSpPr>
              <p:cNvPr id="136" name="Straight Connector 135"/>
              <p:cNvCxnSpPr/>
              <p:nvPr/>
            </p:nvCxnSpPr>
            <p:spPr bwMode="auto">
              <a:xfrm rot="10800000">
                <a:off x="1046163" y="5013325"/>
                <a:ext cx="2916238" cy="1588"/>
              </a:xfrm>
              <a:prstGeom prst="line">
                <a:avLst/>
              </a:prstGeom>
              <a:ln w="1270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3" name="Straight Connector 82"/>
              <p:cNvCxnSpPr>
                <a:cxnSpLocks noChangeShapeType="1"/>
              </p:cNvCxnSpPr>
              <p:nvPr/>
            </p:nvCxnSpPr>
            <p:spPr bwMode="auto">
              <a:xfrm rot="10800000">
                <a:off x="2011363" y="5181600"/>
                <a:ext cx="1239838" cy="4763"/>
              </a:xfrm>
              <a:prstGeom prst="line">
                <a:avLst/>
              </a:prstGeom>
              <a:noFill/>
              <a:ln w="76200">
                <a:solidFill>
                  <a:srgbClr val="FF0000">
                    <a:alpha val="69019"/>
                  </a:srgbClr>
                </a:solidFill>
                <a:round/>
                <a:headEnd/>
                <a:tailEnd/>
              </a:ln>
              <a:effectLst>
                <a:outerShdw dist="20000" dir="5400000" rotWithShape="0">
                  <a:srgbClr val="808080">
                    <a:alpha val="37999"/>
                  </a:srgbClr>
                </a:outerShdw>
              </a:effectLst>
            </p:spPr>
          </p:cxnSp>
          <p:sp>
            <p:nvSpPr>
              <p:cNvPr id="84" name="Rectangle 83"/>
              <p:cNvSpPr>
                <a:spLocks noChangeArrowheads="1"/>
              </p:cNvSpPr>
              <p:nvPr/>
            </p:nvSpPr>
            <p:spPr bwMode="auto">
              <a:xfrm>
                <a:off x="1930401" y="4913313"/>
                <a:ext cx="66675" cy="76200"/>
              </a:xfrm>
              <a:prstGeom prst="rect">
                <a:avLst/>
              </a:prstGeom>
              <a:gradFill rotWithShape="1">
                <a:gsLst>
                  <a:gs pos="0">
                    <a:srgbClr val="FF9A99"/>
                  </a:gs>
                  <a:gs pos="100000">
                    <a:srgbClr val="D1403C"/>
                  </a:gs>
                </a:gsLst>
                <a:lin ang="5400000"/>
              </a:gradFill>
              <a:ln w="9525">
                <a:solidFill>
                  <a:srgbClr val="FF0000"/>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cxnSp>
            <p:nvCxnSpPr>
              <p:cNvPr id="90" name="Straight Connector 89"/>
              <p:cNvCxnSpPr>
                <a:cxnSpLocks noChangeShapeType="1"/>
              </p:cNvCxnSpPr>
              <p:nvPr/>
            </p:nvCxnSpPr>
            <p:spPr bwMode="auto">
              <a:xfrm rot="10800000">
                <a:off x="2163763" y="5281613"/>
                <a:ext cx="1239838"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cxnSp>
            <p:nvCxnSpPr>
              <p:cNvPr id="94" name="Straight Connector 93"/>
              <p:cNvCxnSpPr>
                <a:cxnSpLocks noChangeShapeType="1"/>
              </p:cNvCxnSpPr>
              <p:nvPr/>
            </p:nvCxnSpPr>
            <p:spPr bwMode="auto">
              <a:xfrm rot="10800000">
                <a:off x="1612901" y="5383213"/>
                <a:ext cx="1239837"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cxnSp>
            <p:nvCxnSpPr>
              <p:cNvPr id="95" name="Straight Connector 94"/>
              <p:cNvCxnSpPr>
                <a:cxnSpLocks noChangeShapeType="1"/>
              </p:cNvCxnSpPr>
              <p:nvPr/>
            </p:nvCxnSpPr>
            <p:spPr bwMode="auto">
              <a:xfrm rot="10800000">
                <a:off x="1612901" y="5484813"/>
                <a:ext cx="1239837"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sp>
            <p:nvSpPr>
              <p:cNvPr id="97" name="Rectangle 96"/>
              <p:cNvSpPr>
                <a:spLocks noChangeArrowheads="1"/>
              </p:cNvSpPr>
              <p:nvPr/>
            </p:nvSpPr>
            <p:spPr bwMode="auto">
              <a:xfrm>
                <a:off x="1930401" y="4821238"/>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99" name="Rectangle 98"/>
              <p:cNvSpPr>
                <a:spLocks noChangeArrowheads="1"/>
              </p:cNvSpPr>
              <p:nvPr/>
            </p:nvSpPr>
            <p:spPr bwMode="auto">
              <a:xfrm>
                <a:off x="1512888" y="491331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23" name="Rectangle 122"/>
              <p:cNvSpPr>
                <a:spLocks noChangeArrowheads="1"/>
              </p:cNvSpPr>
              <p:nvPr/>
            </p:nvSpPr>
            <p:spPr bwMode="auto">
              <a:xfrm>
                <a:off x="1512888" y="4821238"/>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29" name="Rectangle 128"/>
              <p:cNvSpPr>
                <a:spLocks noChangeArrowheads="1"/>
              </p:cNvSpPr>
              <p:nvPr/>
            </p:nvSpPr>
            <p:spPr bwMode="auto">
              <a:xfrm>
                <a:off x="1422401" y="491331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0" name="Rectangle 129"/>
              <p:cNvSpPr>
                <a:spLocks noChangeArrowheads="1"/>
              </p:cNvSpPr>
              <p:nvPr/>
            </p:nvSpPr>
            <p:spPr bwMode="auto">
              <a:xfrm>
                <a:off x="1422401" y="4821238"/>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1" name="Rectangle 130"/>
              <p:cNvSpPr>
                <a:spLocks noChangeArrowheads="1"/>
              </p:cNvSpPr>
              <p:nvPr/>
            </p:nvSpPr>
            <p:spPr bwMode="auto">
              <a:xfrm>
                <a:off x="1422401" y="47291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2" name="Rectangle 131"/>
              <p:cNvSpPr>
                <a:spLocks noChangeArrowheads="1"/>
              </p:cNvSpPr>
              <p:nvPr/>
            </p:nvSpPr>
            <p:spPr bwMode="auto">
              <a:xfrm>
                <a:off x="1422401" y="4633913"/>
                <a:ext cx="66675" cy="74612"/>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3" name="Rectangle 132"/>
              <p:cNvSpPr>
                <a:spLocks noChangeArrowheads="1"/>
              </p:cNvSpPr>
              <p:nvPr/>
            </p:nvSpPr>
            <p:spPr bwMode="auto">
              <a:xfrm>
                <a:off x="1338263" y="491331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4" name="Rectangle 133"/>
              <p:cNvSpPr>
                <a:spLocks noChangeArrowheads="1"/>
              </p:cNvSpPr>
              <p:nvPr/>
            </p:nvSpPr>
            <p:spPr bwMode="auto">
              <a:xfrm>
                <a:off x="1338263" y="4821238"/>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5" name="Rectangle 134"/>
              <p:cNvSpPr>
                <a:spLocks noChangeArrowheads="1"/>
              </p:cNvSpPr>
              <p:nvPr/>
            </p:nvSpPr>
            <p:spPr bwMode="auto">
              <a:xfrm>
                <a:off x="1338263" y="47291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39" name="Rectangle 138"/>
              <p:cNvSpPr>
                <a:spLocks noChangeArrowheads="1"/>
              </p:cNvSpPr>
              <p:nvPr/>
            </p:nvSpPr>
            <p:spPr bwMode="auto">
              <a:xfrm>
                <a:off x="3024188" y="4911725"/>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0" name="Rectangle 139"/>
              <p:cNvSpPr>
                <a:spLocks noChangeArrowheads="1"/>
              </p:cNvSpPr>
              <p:nvPr/>
            </p:nvSpPr>
            <p:spPr bwMode="auto">
              <a:xfrm>
                <a:off x="3024188" y="48180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1" name="Rectangle 140"/>
              <p:cNvSpPr>
                <a:spLocks noChangeArrowheads="1"/>
              </p:cNvSpPr>
              <p:nvPr/>
            </p:nvSpPr>
            <p:spPr bwMode="auto">
              <a:xfrm>
                <a:off x="3024188" y="4727575"/>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3" name="Rectangle 142"/>
              <p:cNvSpPr>
                <a:spLocks noChangeArrowheads="1"/>
              </p:cNvSpPr>
              <p:nvPr/>
            </p:nvSpPr>
            <p:spPr bwMode="auto">
              <a:xfrm>
                <a:off x="2189163" y="4911725"/>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4" name="Rectangle 143"/>
              <p:cNvSpPr>
                <a:spLocks noChangeArrowheads="1"/>
              </p:cNvSpPr>
              <p:nvPr/>
            </p:nvSpPr>
            <p:spPr bwMode="auto">
              <a:xfrm>
                <a:off x="2189163" y="48180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7" name="Rectangle 146"/>
              <p:cNvSpPr>
                <a:spLocks noChangeArrowheads="1"/>
              </p:cNvSpPr>
              <p:nvPr/>
            </p:nvSpPr>
            <p:spPr bwMode="auto">
              <a:xfrm>
                <a:off x="2105026" y="4911725"/>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8" name="Rectangle 147"/>
              <p:cNvSpPr>
                <a:spLocks noChangeArrowheads="1"/>
              </p:cNvSpPr>
              <p:nvPr/>
            </p:nvSpPr>
            <p:spPr bwMode="auto">
              <a:xfrm>
                <a:off x="2105026" y="48180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49" name="Rectangle 148"/>
              <p:cNvSpPr>
                <a:spLocks noChangeArrowheads="1"/>
              </p:cNvSpPr>
              <p:nvPr/>
            </p:nvSpPr>
            <p:spPr bwMode="auto">
              <a:xfrm>
                <a:off x="2105026" y="4727575"/>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553" name="TextBox 112"/>
              <p:cNvSpPr txBox="1">
                <a:spLocks noChangeArrowheads="1"/>
              </p:cNvSpPr>
              <p:nvPr/>
            </p:nvSpPr>
            <p:spPr bwMode="auto">
              <a:xfrm>
                <a:off x="1063626" y="4267200"/>
                <a:ext cx="915987" cy="307975"/>
              </a:xfrm>
              <a:prstGeom prst="rect">
                <a:avLst/>
              </a:prstGeom>
              <a:noFill/>
              <a:ln w="9525">
                <a:noFill/>
                <a:miter lim="800000"/>
                <a:headEnd/>
                <a:tailEnd/>
              </a:ln>
            </p:spPr>
            <p:txBody>
              <a:bodyPr wrap="none">
                <a:spAutoFit/>
              </a:bodyPr>
              <a:lstStyle/>
              <a:p>
                <a:pPr algn="l" defTabSz="457200"/>
                <a:r>
                  <a:rPr lang="en-US" sz="1400" b="1" smtClean="0">
                    <a:solidFill>
                      <a:srgbClr val="FF0000"/>
                    </a:solidFill>
                    <a:latin typeface="Calibri" pitchFamily="34" charset="0"/>
                    <a:ea typeface="ＭＳ Ｐゴシック" pitchFamily="-65" charset="-128"/>
                    <a:cs typeface="Arial" charset="0"/>
                  </a:rPr>
                  <a:t>V1 profile</a:t>
                </a:r>
              </a:p>
            </p:txBody>
          </p:sp>
          <p:sp>
            <p:nvSpPr>
              <p:cNvPr id="269" name="Rectangle 268"/>
              <p:cNvSpPr>
                <a:spLocks noChangeArrowheads="1"/>
              </p:cNvSpPr>
              <p:nvPr/>
            </p:nvSpPr>
            <p:spPr bwMode="auto">
              <a:xfrm>
                <a:off x="1838326" y="491331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0" name="Rectangle 269"/>
              <p:cNvSpPr>
                <a:spLocks noChangeArrowheads="1"/>
              </p:cNvSpPr>
              <p:nvPr/>
            </p:nvSpPr>
            <p:spPr bwMode="auto">
              <a:xfrm>
                <a:off x="1838326" y="4821238"/>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1" name="Rectangle 270"/>
              <p:cNvSpPr>
                <a:spLocks noChangeArrowheads="1"/>
              </p:cNvSpPr>
              <p:nvPr/>
            </p:nvSpPr>
            <p:spPr bwMode="auto">
              <a:xfrm>
                <a:off x="1838326" y="4729163"/>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71" name="Rectangle 70"/>
              <p:cNvSpPr>
                <a:spLocks noChangeArrowheads="1"/>
              </p:cNvSpPr>
              <p:nvPr/>
            </p:nvSpPr>
            <p:spPr bwMode="auto">
              <a:xfrm>
                <a:off x="1930401" y="4725988"/>
                <a:ext cx="66675" cy="74612"/>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72" name="Rectangle 71"/>
              <p:cNvSpPr>
                <a:spLocks noChangeArrowheads="1"/>
              </p:cNvSpPr>
              <p:nvPr/>
            </p:nvSpPr>
            <p:spPr bwMode="auto">
              <a:xfrm>
                <a:off x="1930401" y="4633913"/>
                <a:ext cx="66675" cy="74612"/>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73" name="Rectangle 72"/>
              <p:cNvSpPr>
                <a:spLocks noChangeArrowheads="1"/>
              </p:cNvSpPr>
              <p:nvPr/>
            </p:nvSpPr>
            <p:spPr bwMode="auto">
              <a:xfrm>
                <a:off x="1930401" y="4538663"/>
                <a:ext cx="66675" cy="74612"/>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cxnSp>
            <p:nvCxnSpPr>
              <p:cNvPr id="109" name="Straight Connector 108"/>
              <p:cNvCxnSpPr/>
              <p:nvPr/>
            </p:nvCxnSpPr>
            <p:spPr>
              <a:xfrm rot="5400000">
                <a:off x="788988" y="4751388"/>
                <a:ext cx="528637" cy="1588"/>
              </a:xfrm>
              <a:prstGeom prst="line">
                <a:avLst/>
              </a:prstGeom>
              <a:ln w="12700" cap="flat" cmpd="sng" algn="ctr">
                <a:solidFill>
                  <a:schemeClr val="tx1"/>
                </a:solidFill>
                <a:prstDash val="solid"/>
                <a:round/>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15561" name="Rectangle 20"/>
              <p:cNvSpPr>
                <a:spLocks noChangeArrowheads="1"/>
              </p:cNvSpPr>
              <p:nvPr/>
            </p:nvSpPr>
            <p:spPr bwMode="auto">
              <a:xfrm rot="-5400000">
                <a:off x="471488" y="4502150"/>
                <a:ext cx="854075" cy="276225"/>
              </a:xfrm>
              <a:prstGeom prst="rect">
                <a:avLst/>
              </a:prstGeom>
              <a:noFill/>
              <a:ln w="9525">
                <a:noFill/>
                <a:miter lim="800000"/>
                <a:headEnd/>
                <a:tailEnd/>
              </a:ln>
            </p:spPr>
            <p:txBody>
              <a:bodyPr>
                <a:spAutoFit/>
              </a:bodyPr>
              <a:lstStyle/>
              <a:p>
                <a:pPr algn="l" defTabSz="457200"/>
                <a:r>
                  <a:rPr lang="en-US" sz="1200" b="1" smtClean="0">
                    <a:solidFill>
                      <a:prstClr val="black"/>
                    </a:solidFill>
                    <a:latin typeface="Calibri" pitchFamily="34" charset="0"/>
                    <a:ea typeface="ＭＳ Ｐゴシック" pitchFamily="-65" charset="-128"/>
                    <a:cs typeface="Arial" pitchFamily="34" charset="0"/>
                  </a:rPr>
                  <a:t># reads</a:t>
                </a:r>
              </a:p>
            </p:txBody>
          </p:sp>
        </p:grpSp>
        <p:sp>
          <p:nvSpPr>
            <p:cNvPr id="15437" name="Line 9"/>
            <p:cNvSpPr>
              <a:spLocks noChangeShapeType="1"/>
            </p:cNvSpPr>
            <p:nvPr/>
          </p:nvSpPr>
          <p:spPr bwMode="auto">
            <a:xfrm>
              <a:off x="3581400" y="5105400"/>
              <a:ext cx="457200" cy="3048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grpSp>
        <p:nvGrpSpPr>
          <p:cNvPr id="9" name="Group 228"/>
          <p:cNvGrpSpPr/>
          <p:nvPr/>
        </p:nvGrpSpPr>
        <p:grpSpPr>
          <a:xfrm>
            <a:off x="2362200" y="5334000"/>
            <a:ext cx="3995738" cy="1392238"/>
            <a:chOff x="2362200" y="5486400"/>
            <a:chExt cx="3995738" cy="1392238"/>
          </a:xfrm>
        </p:grpSpPr>
        <p:grpSp>
          <p:nvGrpSpPr>
            <p:cNvPr id="10" name="Group 317"/>
            <p:cNvGrpSpPr>
              <a:grpSpLocks/>
            </p:cNvGrpSpPr>
            <p:nvPr/>
          </p:nvGrpSpPr>
          <p:grpSpPr bwMode="auto">
            <a:xfrm>
              <a:off x="3124200" y="5486400"/>
              <a:ext cx="3233738" cy="1392238"/>
              <a:chOff x="3319463" y="4932363"/>
              <a:chExt cx="3233737" cy="1392237"/>
            </a:xfrm>
          </p:grpSpPr>
          <p:sp>
            <p:nvSpPr>
              <p:cNvPr id="15439" name="TextBox 133"/>
              <p:cNvSpPr txBox="1">
                <a:spLocks noChangeArrowheads="1"/>
              </p:cNvSpPr>
              <p:nvPr/>
            </p:nvSpPr>
            <p:spPr bwMode="auto">
              <a:xfrm>
                <a:off x="3489325" y="6094413"/>
                <a:ext cx="3063875" cy="230187"/>
              </a:xfrm>
              <a:prstGeom prst="rect">
                <a:avLst/>
              </a:prstGeom>
              <a:noFill/>
              <a:ln w="9525">
                <a:noFill/>
                <a:miter lim="800000"/>
                <a:headEnd/>
                <a:tailEnd/>
              </a:ln>
            </p:spPr>
            <p:txBody>
              <a:bodyPr wrap="none">
                <a:spAutoFit/>
              </a:bodyPr>
              <a:lstStyle/>
              <a:p>
                <a:pPr algn="l" defTabSz="457200"/>
                <a:r>
                  <a:rPr lang="en-US" sz="900" b="1" smtClean="0">
                    <a:solidFill>
                      <a:prstClr val="black"/>
                    </a:solidFill>
                    <a:ea typeface="ＭＳ Ｐゴシック" pitchFamily="-65" charset="-128"/>
                    <a:cs typeface="Arial" charset="0"/>
                  </a:rPr>
                  <a:t>AGGCAUGCACCUGGUAGCUAGUCUUUAAACCAAU</a:t>
                </a:r>
                <a:endParaRPr lang="en-US" sz="600" b="1" smtClean="0">
                  <a:solidFill>
                    <a:prstClr val="black"/>
                  </a:solidFill>
                  <a:ea typeface="ＭＳ Ｐゴシック" pitchFamily="-65" charset="-128"/>
                  <a:cs typeface="Arial" charset="0"/>
                </a:endParaRPr>
              </a:p>
            </p:txBody>
          </p:sp>
          <p:cxnSp>
            <p:nvCxnSpPr>
              <p:cNvPr id="265" name="Straight Connector 264"/>
              <p:cNvCxnSpPr/>
              <p:nvPr/>
            </p:nvCxnSpPr>
            <p:spPr bwMode="auto">
              <a:xfrm rot="10800000">
                <a:off x="3546476" y="6149975"/>
                <a:ext cx="2916236" cy="1587"/>
              </a:xfrm>
              <a:prstGeom prst="line">
                <a:avLst/>
              </a:prstGeom>
              <a:ln w="1270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66" name="Straight Connector 265"/>
              <p:cNvCxnSpPr/>
              <p:nvPr/>
            </p:nvCxnSpPr>
            <p:spPr bwMode="auto">
              <a:xfrm rot="5400000">
                <a:off x="3097213" y="5694362"/>
                <a:ext cx="911224" cy="3175"/>
              </a:xfrm>
              <a:prstGeom prst="line">
                <a:avLst/>
              </a:prstGeom>
              <a:ln w="1270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7" name="Rectangle 266"/>
              <p:cNvSpPr>
                <a:spLocks noChangeArrowheads="1"/>
              </p:cNvSpPr>
              <p:nvPr/>
            </p:nvSpPr>
            <p:spPr bwMode="auto">
              <a:xfrm>
                <a:off x="4430713" y="554037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68" name="Rectangle 267"/>
              <p:cNvSpPr>
                <a:spLocks noChangeArrowheads="1"/>
              </p:cNvSpPr>
              <p:nvPr/>
            </p:nvSpPr>
            <p:spPr bwMode="auto">
              <a:xfrm>
                <a:off x="4430713" y="54483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2" name="Rectangle 271"/>
              <p:cNvSpPr>
                <a:spLocks noChangeArrowheads="1"/>
              </p:cNvSpPr>
              <p:nvPr/>
            </p:nvSpPr>
            <p:spPr bwMode="auto">
              <a:xfrm>
                <a:off x="4013201" y="554037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3" name="Rectangle 272"/>
              <p:cNvSpPr>
                <a:spLocks noChangeArrowheads="1"/>
              </p:cNvSpPr>
              <p:nvPr/>
            </p:nvSpPr>
            <p:spPr bwMode="auto">
              <a:xfrm>
                <a:off x="4013201" y="54483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4" name="Rectangle 273"/>
              <p:cNvSpPr>
                <a:spLocks noChangeArrowheads="1"/>
              </p:cNvSpPr>
              <p:nvPr/>
            </p:nvSpPr>
            <p:spPr bwMode="auto">
              <a:xfrm>
                <a:off x="3922713" y="554037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5" name="Rectangle 274"/>
              <p:cNvSpPr>
                <a:spLocks noChangeArrowheads="1"/>
              </p:cNvSpPr>
              <p:nvPr/>
            </p:nvSpPr>
            <p:spPr bwMode="auto">
              <a:xfrm>
                <a:off x="3922713" y="54483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6" name="Rectangle 275"/>
              <p:cNvSpPr>
                <a:spLocks noChangeArrowheads="1"/>
              </p:cNvSpPr>
              <p:nvPr/>
            </p:nvSpPr>
            <p:spPr bwMode="auto">
              <a:xfrm>
                <a:off x="3922713" y="53562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7" name="Rectangle 276"/>
              <p:cNvSpPr>
                <a:spLocks noChangeArrowheads="1"/>
              </p:cNvSpPr>
              <p:nvPr/>
            </p:nvSpPr>
            <p:spPr bwMode="auto">
              <a:xfrm>
                <a:off x="3922713" y="5260976"/>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8" name="Rectangle 277"/>
              <p:cNvSpPr>
                <a:spLocks noChangeArrowheads="1"/>
              </p:cNvSpPr>
              <p:nvPr/>
            </p:nvSpPr>
            <p:spPr bwMode="auto">
              <a:xfrm>
                <a:off x="3838576" y="554037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79" name="Rectangle 278"/>
              <p:cNvSpPr>
                <a:spLocks noChangeArrowheads="1"/>
              </p:cNvSpPr>
              <p:nvPr/>
            </p:nvSpPr>
            <p:spPr bwMode="auto">
              <a:xfrm>
                <a:off x="3838576" y="54483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0" name="Rectangle 279"/>
              <p:cNvSpPr>
                <a:spLocks noChangeArrowheads="1"/>
              </p:cNvSpPr>
              <p:nvPr/>
            </p:nvSpPr>
            <p:spPr bwMode="auto">
              <a:xfrm>
                <a:off x="3838576" y="53562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1" name="Rectangle 280"/>
              <p:cNvSpPr>
                <a:spLocks noChangeArrowheads="1"/>
              </p:cNvSpPr>
              <p:nvPr/>
            </p:nvSpPr>
            <p:spPr bwMode="auto">
              <a:xfrm>
                <a:off x="5524500" y="5538788"/>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2" name="Rectangle 281"/>
              <p:cNvSpPr>
                <a:spLocks noChangeArrowheads="1"/>
              </p:cNvSpPr>
              <p:nvPr/>
            </p:nvSpPr>
            <p:spPr bwMode="auto">
              <a:xfrm>
                <a:off x="5524500" y="54451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3" name="Rectangle 282"/>
              <p:cNvSpPr>
                <a:spLocks noChangeArrowheads="1"/>
              </p:cNvSpPr>
              <p:nvPr/>
            </p:nvSpPr>
            <p:spPr bwMode="auto">
              <a:xfrm>
                <a:off x="5524500" y="5354638"/>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4" name="Rectangle 283"/>
              <p:cNvSpPr>
                <a:spLocks noChangeArrowheads="1"/>
              </p:cNvSpPr>
              <p:nvPr/>
            </p:nvSpPr>
            <p:spPr bwMode="auto">
              <a:xfrm>
                <a:off x="4689476" y="5538788"/>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5" name="Rectangle 284"/>
              <p:cNvSpPr>
                <a:spLocks noChangeArrowheads="1"/>
              </p:cNvSpPr>
              <p:nvPr/>
            </p:nvSpPr>
            <p:spPr bwMode="auto">
              <a:xfrm>
                <a:off x="4689476" y="54451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6" name="Rectangle 285"/>
              <p:cNvSpPr>
                <a:spLocks noChangeArrowheads="1"/>
              </p:cNvSpPr>
              <p:nvPr/>
            </p:nvSpPr>
            <p:spPr bwMode="auto">
              <a:xfrm>
                <a:off x="4605338" y="5538788"/>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7" name="Rectangle 286"/>
              <p:cNvSpPr>
                <a:spLocks noChangeArrowheads="1"/>
              </p:cNvSpPr>
              <p:nvPr/>
            </p:nvSpPr>
            <p:spPr bwMode="auto">
              <a:xfrm>
                <a:off x="4605338" y="54451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8" name="Rectangle 287"/>
              <p:cNvSpPr>
                <a:spLocks noChangeArrowheads="1"/>
              </p:cNvSpPr>
              <p:nvPr/>
            </p:nvSpPr>
            <p:spPr bwMode="auto">
              <a:xfrm>
                <a:off x="4605338" y="5354638"/>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89" name="Rectangle 288"/>
              <p:cNvSpPr>
                <a:spLocks noChangeArrowheads="1"/>
              </p:cNvSpPr>
              <p:nvPr/>
            </p:nvSpPr>
            <p:spPr bwMode="auto">
              <a:xfrm>
                <a:off x="4605338" y="52578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0" name="TextBox 112"/>
              <p:cNvSpPr txBox="1">
                <a:spLocks noChangeArrowheads="1"/>
              </p:cNvSpPr>
              <p:nvPr/>
            </p:nvSpPr>
            <p:spPr bwMode="auto">
              <a:xfrm>
                <a:off x="3429001" y="4932363"/>
                <a:ext cx="1009650" cy="307975"/>
              </a:xfrm>
              <a:prstGeom prst="rect">
                <a:avLst/>
              </a:prstGeom>
              <a:noFill/>
              <a:ln w="9525">
                <a:noFill/>
                <a:miter lim="800000"/>
                <a:headEnd/>
                <a:tailEnd/>
              </a:ln>
            </p:spPr>
            <p:txBody>
              <a:bodyPr wrap="none">
                <a:spAutoFit/>
              </a:bodyPr>
              <a:lstStyle/>
              <a:p>
                <a:pPr algn="l" defTabSz="457200"/>
                <a:r>
                  <a:rPr lang="en-US" sz="1400" b="1" smtClean="0">
                    <a:solidFill>
                      <a:srgbClr val="376092"/>
                    </a:solidFill>
                    <a:latin typeface="Calibri" pitchFamily="34" charset="0"/>
                    <a:ea typeface="ＭＳ Ｐゴシック" pitchFamily="-65" charset="-128"/>
                    <a:cs typeface="Arial" charset="0"/>
                  </a:rPr>
                  <a:t>PARS Score</a:t>
                </a:r>
              </a:p>
            </p:txBody>
          </p:sp>
          <p:cxnSp>
            <p:nvCxnSpPr>
              <p:cNvPr id="291" name="Straight Connector 290"/>
              <p:cNvCxnSpPr/>
              <p:nvPr/>
            </p:nvCxnSpPr>
            <p:spPr bwMode="auto">
              <a:xfrm rot="10800000">
                <a:off x="3560763" y="5638800"/>
                <a:ext cx="2916237" cy="1587"/>
              </a:xfrm>
              <a:prstGeom prst="line">
                <a:avLst/>
              </a:prstGeom>
              <a:ln w="12700" cap="flat" cmpd="sng" algn="ctr">
                <a:solidFill>
                  <a:schemeClr val="tx1"/>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92" name="Rectangle 291"/>
              <p:cNvSpPr>
                <a:spLocks noChangeArrowheads="1"/>
              </p:cNvSpPr>
              <p:nvPr/>
            </p:nvSpPr>
            <p:spPr bwMode="auto">
              <a:xfrm flipV="1">
                <a:off x="4848226" y="565150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3" name="Rectangle 292"/>
              <p:cNvSpPr>
                <a:spLocks noChangeArrowheads="1"/>
              </p:cNvSpPr>
              <p:nvPr/>
            </p:nvSpPr>
            <p:spPr bwMode="auto">
              <a:xfrm flipV="1">
                <a:off x="4848226" y="5743575"/>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4" name="Rectangle 293"/>
              <p:cNvSpPr>
                <a:spLocks noChangeArrowheads="1"/>
              </p:cNvSpPr>
              <p:nvPr/>
            </p:nvSpPr>
            <p:spPr bwMode="auto">
              <a:xfrm flipV="1">
                <a:off x="5276850" y="565150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5" name="Rectangle 294"/>
              <p:cNvSpPr>
                <a:spLocks noChangeArrowheads="1"/>
              </p:cNvSpPr>
              <p:nvPr/>
            </p:nvSpPr>
            <p:spPr bwMode="auto">
              <a:xfrm flipV="1">
                <a:off x="5276850" y="5743575"/>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6" name="Rectangle 295"/>
              <p:cNvSpPr>
                <a:spLocks noChangeArrowheads="1"/>
              </p:cNvSpPr>
              <p:nvPr/>
            </p:nvSpPr>
            <p:spPr bwMode="auto">
              <a:xfrm flipV="1">
                <a:off x="5186362" y="565150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7" name="Rectangle 296"/>
              <p:cNvSpPr>
                <a:spLocks noChangeArrowheads="1"/>
              </p:cNvSpPr>
              <p:nvPr/>
            </p:nvSpPr>
            <p:spPr bwMode="auto">
              <a:xfrm flipV="1">
                <a:off x="5186362" y="5743575"/>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8" name="Rectangle 297"/>
              <p:cNvSpPr>
                <a:spLocks noChangeArrowheads="1"/>
              </p:cNvSpPr>
              <p:nvPr/>
            </p:nvSpPr>
            <p:spPr bwMode="auto">
              <a:xfrm flipV="1">
                <a:off x="5186362" y="583565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99" name="Rectangle 298"/>
              <p:cNvSpPr>
                <a:spLocks noChangeArrowheads="1"/>
              </p:cNvSpPr>
              <p:nvPr/>
            </p:nvSpPr>
            <p:spPr bwMode="auto">
              <a:xfrm flipV="1">
                <a:off x="5186362" y="5932487"/>
                <a:ext cx="66675" cy="74613"/>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0" name="Rectangle 299"/>
              <p:cNvSpPr>
                <a:spLocks noChangeArrowheads="1"/>
              </p:cNvSpPr>
              <p:nvPr/>
            </p:nvSpPr>
            <p:spPr bwMode="auto">
              <a:xfrm flipV="1">
                <a:off x="4083051" y="565150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1" name="Rectangle 300"/>
              <p:cNvSpPr>
                <a:spLocks noChangeArrowheads="1"/>
              </p:cNvSpPr>
              <p:nvPr/>
            </p:nvSpPr>
            <p:spPr bwMode="auto">
              <a:xfrm flipV="1">
                <a:off x="4083051" y="5743575"/>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2" name="Rectangle 301"/>
              <p:cNvSpPr>
                <a:spLocks noChangeArrowheads="1"/>
              </p:cNvSpPr>
              <p:nvPr/>
            </p:nvSpPr>
            <p:spPr bwMode="auto">
              <a:xfrm flipV="1">
                <a:off x="4083051" y="583565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3" name="Rectangle 302"/>
              <p:cNvSpPr>
                <a:spLocks noChangeArrowheads="1"/>
              </p:cNvSpPr>
              <p:nvPr/>
            </p:nvSpPr>
            <p:spPr bwMode="auto">
              <a:xfrm flipV="1">
                <a:off x="5105400" y="5654675"/>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4" name="Rectangle 303"/>
              <p:cNvSpPr>
                <a:spLocks noChangeArrowheads="1"/>
              </p:cNvSpPr>
              <p:nvPr/>
            </p:nvSpPr>
            <p:spPr bwMode="auto">
              <a:xfrm flipV="1">
                <a:off x="5105400" y="574675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5" name="Rectangle 304"/>
              <p:cNvSpPr>
                <a:spLocks noChangeArrowheads="1"/>
              </p:cNvSpPr>
              <p:nvPr/>
            </p:nvSpPr>
            <p:spPr bwMode="auto">
              <a:xfrm flipV="1">
                <a:off x="5105400" y="5838825"/>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6" name="Rectangle 305"/>
              <p:cNvSpPr>
                <a:spLocks noChangeArrowheads="1"/>
              </p:cNvSpPr>
              <p:nvPr/>
            </p:nvSpPr>
            <p:spPr bwMode="auto">
              <a:xfrm flipV="1">
                <a:off x="4764088" y="5654675"/>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7" name="Rectangle 306"/>
              <p:cNvSpPr>
                <a:spLocks noChangeArrowheads="1"/>
              </p:cNvSpPr>
              <p:nvPr/>
            </p:nvSpPr>
            <p:spPr bwMode="auto">
              <a:xfrm flipV="1">
                <a:off x="5186362" y="602615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8" name="Rectangle 307"/>
              <p:cNvSpPr>
                <a:spLocks noChangeArrowheads="1"/>
              </p:cNvSpPr>
              <p:nvPr/>
            </p:nvSpPr>
            <p:spPr bwMode="auto">
              <a:xfrm flipV="1">
                <a:off x="5602287" y="5654675"/>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09" name="Rectangle 308"/>
              <p:cNvSpPr>
                <a:spLocks noChangeArrowheads="1"/>
              </p:cNvSpPr>
              <p:nvPr/>
            </p:nvSpPr>
            <p:spPr bwMode="auto">
              <a:xfrm flipV="1">
                <a:off x="4762501" y="5746750"/>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0" name="Rectangle 309"/>
              <p:cNvSpPr>
                <a:spLocks noChangeArrowheads="1"/>
              </p:cNvSpPr>
              <p:nvPr/>
            </p:nvSpPr>
            <p:spPr bwMode="auto">
              <a:xfrm flipV="1">
                <a:off x="4762501" y="5838825"/>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1" name="Rectangle 310"/>
              <p:cNvSpPr>
                <a:spLocks noChangeArrowheads="1"/>
              </p:cNvSpPr>
              <p:nvPr/>
            </p:nvSpPr>
            <p:spPr bwMode="auto">
              <a:xfrm flipV="1">
                <a:off x="4762501" y="5934075"/>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2" name="Rectangle 311"/>
              <p:cNvSpPr>
                <a:spLocks noChangeArrowheads="1"/>
              </p:cNvSpPr>
              <p:nvPr/>
            </p:nvSpPr>
            <p:spPr bwMode="auto">
              <a:xfrm>
                <a:off x="4348163" y="554037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3" name="Rectangle 312"/>
              <p:cNvSpPr>
                <a:spLocks noChangeArrowheads="1"/>
              </p:cNvSpPr>
              <p:nvPr/>
            </p:nvSpPr>
            <p:spPr bwMode="auto">
              <a:xfrm>
                <a:off x="4348163" y="5448301"/>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4" name="Rectangle 313"/>
              <p:cNvSpPr>
                <a:spLocks noChangeArrowheads="1"/>
              </p:cNvSpPr>
              <p:nvPr/>
            </p:nvSpPr>
            <p:spPr bwMode="auto">
              <a:xfrm>
                <a:off x="4348163" y="5356226"/>
                <a:ext cx="66675" cy="76200"/>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315" name="Rectangle 314"/>
              <p:cNvSpPr>
                <a:spLocks noChangeArrowheads="1"/>
              </p:cNvSpPr>
              <p:nvPr/>
            </p:nvSpPr>
            <p:spPr bwMode="auto">
              <a:xfrm>
                <a:off x="4348163" y="5260976"/>
                <a:ext cx="66675" cy="74612"/>
              </a:xfrm>
              <a:prstGeom prst="rect">
                <a:avLst/>
              </a:prstGeom>
              <a:solidFill>
                <a:srgbClr val="558ED5"/>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488" name="TextBox 242"/>
              <p:cNvSpPr txBox="1">
                <a:spLocks noChangeArrowheads="1"/>
              </p:cNvSpPr>
              <p:nvPr/>
            </p:nvSpPr>
            <p:spPr bwMode="auto">
              <a:xfrm>
                <a:off x="3319463" y="5489575"/>
                <a:ext cx="271462" cy="276225"/>
              </a:xfrm>
              <a:prstGeom prst="rect">
                <a:avLst/>
              </a:prstGeom>
              <a:noFill/>
              <a:ln w="9525">
                <a:noFill/>
                <a:miter lim="800000"/>
                <a:headEnd/>
                <a:tailEnd/>
              </a:ln>
            </p:spPr>
            <p:txBody>
              <a:bodyPr wrap="none">
                <a:spAutoFit/>
              </a:bodyPr>
              <a:lstStyle/>
              <a:p>
                <a:pPr algn="l" defTabSz="457200"/>
                <a:r>
                  <a:rPr lang="en-US" sz="1200" smtClean="0">
                    <a:solidFill>
                      <a:prstClr val="black"/>
                    </a:solidFill>
                    <a:ea typeface="ＭＳ Ｐゴシック" pitchFamily="-65" charset="-128"/>
                    <a:cs typeface="Arial" charset="0"/>
                  </a:rPr>
                  <a:t>0</a:t>
                </a:r>
              </a:p>
            </p:txBody>
          </p:sp>
        </p:grpSp>
        <p:graphicFrame>
          <p:nvGraphicFramePr>
            <p:cNvPr id="15362" name="Object 2"/>
            <p:cNvGraphicFramePr>
              <a:graphicFrameLocks noChangeAspect="1"/>
            </p:cNvGraphicFramePr>
            <p:nvPr/>
          </p:nvGraphicFramePr>
          <p:xfrm>
            <a:off x="2362200" y="5902326"/>
            <a:ext cx="665162" cy="519112"/>
          </p:xfrm>
          <a:graphic>
            <a:graphicData uri="http://schemas.openxmlformats.org/presentationml/2006/ole">
              <mc:AlternateContent xmlns:mc="http://schemas.openxmlformats.org/markup-compatibility/2006">
                <mc:Choice xmlns:v="urn:schemas-microsoft-com:vml" Requires="v">
                  <p:oleObj spid="_x0000_s1037" name="Equation" r:id="rId4" imgW="521252" imgH="406400" progId="Equation.3">
                    <p:embed/>
                  </p:oleObj>
                </mc:Choice>
                <mc:Fallback>
                  <p:oleObj name="Equation" r:id="rId4" imgW="521252"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902326"/>
                          <a:ext cx="665162"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23" name="Line 9"/>
          <p:cNvSpPr>
            <a:spLocks noChangeShapeType="1"/>
          </p:cNvSpPr>
          <p:nvPr/>
        </p:nvSpPr>
        <p:spPr bwMode="auto">
          <a:xfrm>
            <a:off x="5257800" y="1447800"/>
            <a:ext cx="457200" cy="3048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sp>
        <p:nvSpPr>
          <p:cNvPr id="224" name="Line 9"/>
          <p:cNvSpPr>
            <a:spLocks noChangeShapeType="1"/>
          </p:cNvSpPr>
          <p:nvPr/>
        </p:nvSpPr>
        <p:spPr bwMode="auto">
          <a:xfrm flipH="1">
            <a:off x="3581400" y="1447800"/>
            <a:ext cx="457200" cy="3048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nvGrpSpPr>
          <p:cNvPr id="11" name="Group 229"/>
          <p:cNvGrpSpPr/>
          <p:nvPr/>
        </p:nvGrpSpPr>
        <p:grpSpPr>
          <a:xfrm>
            <a:off x="5257800" y="2719387"/>
            <a:ext cx="3733800" cy="2746375"/>
            <a:chOff x="5257800" y="2719387"/>
            <a:chExt cx="3733800" cy="2746375"/>
          </a:xfrm>
        </p:grpSpPr>
        <p:sp>
          <p:nvSpPr>
            <p:cNvPr id="15429" name="Rectangle 31"/>
            <p:cNvSpPr>
              <a:spLocks noChangeArrowheads="1"/>
            </p:cNvSpPr>
            <p:nvPr/>
          </p:nvSpPr>
          <p:spPr bwMode="auto">
            <a:xfrm>
              <a:off x="6629400" y="2719387"/>
              <a:ext cx="454025" cy="300038"/>
            </a:xfrm>
            <a:prstGeom prst="rect">
              <a:avLst/>
            </a:prstGeom>
            <a:noFill/>
            <a:ln w="9525">
              <a:solidFill>
                <a:schemeClr val="hlink"/>
              </a:solidFill>
              <a:miter lim="800000"/>
              <a:headEnd/>
              <a:tailEnd/>
            </a:ln>
          </p:spPr>
          <p:txBody>
            <a:bodyPr wrap="none" anchor="ctr"/>
            <a:lstStyle/>
            <a:p>
              <a:pPr algn="l" defTabSz="457200"/>
              <a:endParaRPr lang="en-US" sz="1800" smtClean="0">
                <a:solidFill>
                  <a:prstClr val="black"/>
                </a:solidFill>
                <a:latin typeface="Calibri" pitchFamily="34" charset="0"/>
                <a:ea typeface="ＭＳ Ｐゴシック" pitchFamily="-65" charset="-128"/>
                <a:cs typeface="Arial" charset="0"/>
              </a:endParaRPr>
            </a:p>
          </p:txBody>
        </p:sp>
        <p:sp>
          <p:nvSpPr>
            <p:cNvPr id="15430" name="Text Box 30"/>
            <p:cNvSpPr txBox="1">
              <a:spLocks noChangeArrowheads="1"/>
            </p:cNvSpPr>
            <p:nvPr/>
          </p:nvSpPr>
          <p:spPr bwMode="auto">
            <a:xfrm>
              <a:off x="6648450" y="2722562"/>
              <a:ext cx="504825" cy="274638"/>
            </a:xfrm>
            <a:prstGeom prst="rect">
              <a:avLst/>
            </a:prstGeom>
            <a:noFill/>
            <a:ln w="9525">
              <a:noFill/>
              <a:miter lim="800000"/>
              <a:headEnd/>
              <a:tailEnd/>
            </a:ln>
          </p:spPr>
          <p:txBody>
            <a:bodyPr>
              <a:spAutoFit/>
            </a:bodyPr>
            <a:lstStyle/>
            <a:p>
              <a:pPr algn="l" defTabSz="457200">
                <a:spcBef>
                  <a:spcPct val="50000"/>
                </a:spcBef>
              </a:pPr>
              <a:r>
                <a:rPr lang="en-US" sz="1200" dirty="0" smtClean="0">
                  <a:solidFill>
                    <a:prstClr val="black"/>
                  </a:solidFill>
                  <a:latin typeface="Calibri" pitchFamily="34" charset="0"/>
                  <a:ea typeface="ＭＳ Ｐゴシック" pitchFamily="-65" charset="-128"/>
                  <a:cs typeface="Arial" pitchFamily="34" charset="0"/>
                </a:rPr>
                <a:t>5’P</a:t>
              </a:r>
            </a:p>
          </p:txBody>
        </p:sp>
        <p:grpSp>
          <p:nvGrpSpPr>
            <p:cNvPr id="12" name="Group 227"/>
            <p:cNvGrpSpPr/>
            <p:nvPr/>
          </p:nvGrpSpPr>
          <p:grpSpPr>
            <a:xfrm>
              <a:off x="5257800" y="2763837"/>
              <a:ext cx="3733800" cy="2701925"/>
              <a:chOff x="5257800" y="2763837"/>
              <a:chExt cx="3733800" cy="2701925"/>
            </a:xfrm>
          </p:grpSpPr>
          <p:sp>
            <p:nvSpPr>
              <p:cNvPr id="15413" name="TextBox 111"/>
              <p:cNvSpPr txBox="1">
                <a:spLocks noChangeArrowheads="1"/>
              </p:cNvSpPr>
              <p:nvPr/>
            </p:nvSpPr>
            <p:spPr bwMode="auto">
              <a:xfrm>
                <a:off x="7088188" y="3865562"/>
                <a:ext cx="1584325"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library preparation</a:t>
                </a:r>
              </a:p>
            </p:txBody>
          </p:sp>
          <p:sp>
            <p:nvSpPr>
              <p:cNvPr id="15414" name="Rectangle 31"/>
              <p:cNvSpPr>
                <a:spLocks noChangeArrowheads="1"/>
              </p:cNvSpPr>
              <p:nvPr/>
            </p:nvSpPr>
            <p:spPr bwMode="auto">
              <a:xfrm>
                <a:off x="6629400" y="3549650"/>
                <a:ext cx="454025" cy="300037"/>
              </a:xfrm>
              <a:prstGeom prst="rect">
                <a:avLst/>
              </a:prstGeom>
              <a:noFill/>
              <a:ln w="9525">
                <a:solidFill>
                  <a:schemeClr val="hlink"/>
                </a:solidFill>
                <a:miter lim="800000"/>
                <a:headEnd/>
                <a:tailEnd/>
              </a:ln>
            </p:spPr>
            <p:txBody>
              <a:bodyPr wrap="none" anchor="ctr"/>
              <a:lstStyle/>
              <a:p>
                <a:pPr algn="l" defTabSz="457200"/>
                <a:endParaRPr lang="en-US" sz="1800" smtClean="0">
                  <a:solidFill>
                    <a:prstClr val="black"/>
                  </a:solidFill>
                  <a:latin typeface="Calibri" pitchFamily="34" charset="0"/>
                  <a:ea typeface="ＭＳ Ｐゴシック" pitchFamily="-65" charset="-128"/>
                  <a:cs typeface="Arial" charset="0"/>
                </a:endParaRPr>
              </a:p>
            </p:txBody>
          </p:sp>
          <p:sp>
            <p:nvSpPr>
              <p:cNvPr id="15415" name="TextBox 112"/>
              <p:cNvSpPr txBox="1">
                <a:spLocks noChangeArrowheads="1"/>
              </p:cNvSpPr>
              <p:nvPr/>
            </p:nvSpPr>
            <p:spPr bwMode="auto">
              <a:xfrm>
                <a:off x="7086600" y="4059237"/>
                <a:ext cx="1420813" cy="307975"/>
              </a:xfrm>
              <a:prstGeom prst="rect">
                <a:avLst/>
              </a:prstGeom>
              <a:noFill/>
              <a:ln w="9525">
                <a:noFill/>
                <a:miter lim="800000"/>
                <a:headEnd/>
                <a:tailEnd/>
              </a:ln>
            </p:spPr>
            <p:txBody>
              <a:bodyPr wrap="none">
                <a:spAutoFit/>
              </a:bodyPr>
              <a:lstStyle/>
              <a:p>
                <a:pPr algn="l" defTabSz="457200"/>
                <a:r>
                  <a:rPr lang="en-US" sz="1400" smtClean="0">
                    <a:solidFill>
                      <a:prstClr val="black"/>
                    </a:solidFill>
                    <a:latin typeface="Calibri" pitchFamily="34" charset="0"/>
                    <a:ea typeface="ＭＳ Ｐゴシック" pitchFamily="-65" charset="-128"/>
                    <a:cs typeface="Arial" charset="0"/>
                  </a:rPr>
                  <a:t>deep sequencing</a:t>
                </a:r>
              </a:p>
            </p:txBody>
          </p:sp>
          <p:grpSp>
            <p:nvGrpSpPr>
              <p:cNvPr id="13" name="Group 262"/>
              <p:cNvGrpSpPr>
                <a:grpSpLocks/>
              </p:cNvGrpSpPr>
              <p:nvPr/>
            </p:nvGrpSpPr>
            <p:grpSpPr bwMode="auto">
              <a:xfrm>
                <a:off x="5653088" y="4094162"/>
                <a:ext cx="3063875" cy="1371600"/>
                <a:chOff x="5394325" y="3808413"/>
                <a:chExt cx="3063875" cy="1371600"/>
              </a:xfrm>
            </p:grpSpPr>
            <p:sp>
              <p:nvSpPr>
                <p:cNvPr id="15493" name="TextBox 133"/>
                <p:cNvSpPr txBox="1">
                  <a:spLocks noChangeArrowheads="1"/>
                </p:cNvSpPr>
                <p:nvPr/>
              </p:nvSpPr>
              <p:spPr bwMode="auto">
                <a:xfrm>
                  <a:off x="5394325" y="4648200"/>
                  <a:ext cx="3063875" cy="230188"/>
                </a:xfrm>
                <a:prstGeom prst="rect">
                  <a:avLst/>
                </a:prstGeom>
                <a:noFill/>
                <a:ln w="9525">
                  <a:noFill/>
                  <a:miter lim="800000"/>
                  <a:headEnd/>
                  <a:tailEnd/>
                </a:ln>
              </p:spPr>
              <p:txBody>
                <a:bodyPr wrap="none">
                  <a:spAutoFit/>
                </a:bodyPr>
                <a:lstStyle/>
                <a:p>
                  <a:pPr algn="l" defTabSz="457200"/>
                  <a:r>
                    <a:rPr lang="en-US" sz="900" b="1" smtClean="0">
                      <a:solidFill>
                        <a:prstClr val="black"/>
                      </a:solidFill>
                      <a:ea typeface="ＭＳ Ｐゴシック" pitchFamily="-65" charset="-128"/>
                      <a:cs typeface="Arial" charset="0"/>
                    </a:rPr>
                    <a:t>AGGCAUGCACCUGGUAGCUAGUCUUUAAACCAAU</a:t>
                  </a:r>
                  <a:endParaRPr lang="en-US" sz="600" b="1" smtClean="0">
                    <a:solidFill>
                      <a:prstClr val="black"/>
                    </a:solidFill>
                    <a:ea typeface="ＭＳ Ｐゴシック" pitchFamily="-65" charset="-128"/>
                    <a:cs typeface="Arial" charset="0"/>
                  </a:endParaRPr>
                </a:p>
              </p:txBody>
            </p:sp>
            <p:cxnSp>
              <p:nvCxnSpPr>
                <p:cNvPr id="181" name="Straight Connector 180"/>
                <p:cNvCxnSpPr/>
                <p:nvPr/>
              </p:nvCxnSpPr>
              <p:spPr bwMode="auto">
                <a:xfrm rot="10800000">
                  <a:off x="5451475" y="4703763"/>
                  <a:ext cx="2916237" cy="1588"/>
                </a:xfrm>
                <a:prstGeom prst="line">
                  <a:avLst/>
                </a:prstGeom>
                <a:ln w="1270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2" name="Straight Connector 181"/>
                <p:cNvCxnSpPr/>
                <p:nvPr/>
              </p:nvCxnSpPr>
              <p:spPr bwMode="auto">
                <a:xfrm rot="16200000" flipH="1">
                  <a:off x="5197475" y="4445001"/>
                  <a:ext cx="514350" cy="6350"/>
                </a:xfrm>
                <a:prstGeom prst="line">
                  <a:avLst/>
                </a:prstGeom>
                <a:ln w="12700" cap="flat" cmpd="sng" algn="ctr">
                  <a:solidFill>
                    <a:schemeClr val="tx1"/>
                  </a:solidFill>
                  <a:prstDash val="solid"/>
                  <a:round/>
                  <a:headEnd type="triangl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3" name="Straight Connector 182"/>
                <p:cNvCxnSpPr>
                  <a:cxnSpLocks noChangeShapeType="1"/>
                </p:cNvCxnSpPr>
                <p:nvPr/>
              </p:nvCxnSpPr>
              <p:spPr bwMode="auto">
                <a:xfrm rot="10800000">
                  <a:off x="6851650" y="4872038"/>
                  <a:ext cx="1239837" cy="4763"/>
                </a:xfrm>
                <a:prstGeom prst="line">
                  <a:avLst/>
                </a:prstGeom>
                <a:noFill/>
                <a:ln w="76200">
                  <a:solidFill>
                    <a:srgbClr val="008000">
                      <a:alpha val="69019"/>
                    </a:srgbClr>
                  </a:solidFill>
                  <a:round/>
                  <a:headEnd/>
                  <a:tailEnd/>
                </a:ln>
                <a:effectLst>
                  <a:outerShdw dist="20000" dir="5400000" rotWithShape="0">
                    <a:srgbClr val="808080">
                      <a:alpha val="37999"/>
                    </a:srgbClr>
                  </a:outerShdw>
                </a:effectLst>
              </p:spPr>
            </p:cxnSp>
            <p:sp>
              <p:nvSpPr>
                <p:cNvPr id="184" name="Rectangle 183"/>
                <p:cNvSpPr>
                  <a:spLocks noChangeArrowheads="1"/>
                </p:cNvSpPr>
                <p:nvPr/>
              </p:nvSpPr>
              <p:spPr bwMode="auto">
                <a:xfrm>
                  <a:off x="6769100" y="4603751"/>
                  <a:ext cx="66675" cy="76200"/>
                </a:xfrm>
                <a:prstGeom prst="rect">
                  <a:avLst/>
                </a:prstGeom>
                <a:solidFill>
                  <a:srgbClr val="008000"/>
                </a:solidFill>
                <a:ln w="9525">
                  <a:solidFill>
                    <a:srgbClr val="00FF00"/>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cxnSp>
              <p:nvCxnSpPr>
                <p:cNvPr id="185" name="Straight Connector 184"/>
                <p:cNvCxnSpPr>
                  <a:cxnSpLocks noChangeShapeType="1"/>
                </p:cNvCxnSpPr>
                <p:nvPr/>
              </p:nvCxnSpPr>
              <p:spPr bwMode="auto">
                <a:xfrm rot="10800000">
                  <a:off x="6851650" y="4972051"/>
                  <a:ext cx="1239837"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cxnSp>
              <p:nvCxnSpPr>
                <p:cNvPr id="186" name="Straight Connector 185"/>
                <p:cNvCxnSpPr>
                  <a:cxnSpLocks noChangeShapeType="1"/>
                </p:cNvCxnSpPr>
                <p:nvPr/>
              </p:nvCxnSpPr>
              <p:spPr bwMode="auto">
                <a:xfrm rot="10800000">
                  <a:off x="6775450" y="5073651"/>
                  <a:ext cx="1239837"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cxnSp>
              <p:nvCxnSpPr>
                <p:cNvPr id="187" name="Straight Connector 186"/>
                <p:cNvCxnSpPr>
                  <a:cxnSpLocks noChangeShapeType="1"/>
                </p:cNvCxnSpPr>
                <p:nvPr/>
              </p:nvCxnSpPr>
              <p:spPr bwMode="auto">
                <a:xfrm rot="10800000">
                  <a:off x="6927850" y="5175251"/>
                  <a:ext cx="1239837" cy="4762"/>
                </a:xfrm>
                <a:prstGeom prst="line">
                  <a:avLst/>
                </a:prstGeom>
                <a:noFill/>
                <a:ln w="76200">
                  <a:solidFill>
                    <a:srgbClr val="A6A6A6">
                      <a:alpha val="69019"/>
                    </a:srgbClr>
                  </a:solidFill>
                  <a:round/>
                  <a:headEnd/>
                  <a:tailEnd/>
                </a:ln>
                <a:effectLst>
                  <a:outerShdw dist="20000" dir="5400000" rotWithShape="0">
                    <a:srgbClr val="808080">
                      <a:alpha val="37999"/>
                    </a:srgbClr>
                  </a:outerShdw>
                </a:effectLst>
              </p:spPr>
            </p:cxnSp>
            <p:sp>
              <p:nvSpPr>
                <p:cNvPr id="188" name="Rectangle 187"/>
                <p:cNvSpPr>
                  <a:spLocks noChangeArrowheads="1"/>
                </p:cNvSpPr>
                <p:nvPr/>
              </p:nvSpPr>
              <p:spPr bwMode="auto">
                <a:xfrm>
                  <a:off x="6769100" y="4511676"/>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89" name="Rectangle 188"/>
                <p:cNvSpPr>
                  <a:spLocks noChangeArrowheads="1"/>
                </p:cNvSpPr>
                <p:nvPr/>
              </p:nvSpPr>
              <p:spPr bwMode="auto">
                <a:xfrm>
                  <a:off x="7197725" y="460375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0" name="Rectangle 189"/>
                <p:cNvSpPr>
                  <a:spLocks noChangeArrowheads="1"/>
                </p:cNvSpPr>
                <p:nvPr/>
              </p:nvSpPr>
              <p:spPr bwMode="auto">
                <a:xfrm>
                  <a:off x="7197725" y="4511676"/>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1" name="Rectangle 190"/>
                <p:cNvSpPr>
                  <a:spLocks noChangeArrowheads="1"/>
                </p:cNvSpPr>
                <p:nvPr/>
              </p:nvSpPr>
              <p:spPr bwMode="auto">
                <a:xfrm>
                  <a:off x="7107237" y="460375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2" name="Rectangle 191"/>
                <p:cNvSpPr>
                  <a:spLocks noChangeArrowheads="1"/>
                </p:cNvSpPr>
                <p:nvPr/>
              </p:nvSpPr>
              <p:spPr bwMode="auto">
                <a:xfrm>
                  <a:off x="7107237" y="4511676"/>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3" name="Rectangle 192"/>
                <p:cNvSpPr>
                  <a:spLocks noChangeArrowheads="1"/>
                </p:cNvSpPr>
                <p:nvPr/>
              </p:nvSpPr>
              <p:spPr bwMode="auto">
                <a:xfrm>
                  <a:off x="7107237" y="441960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4" name="Rectangle 193"/>
                <p:cNvSpPr>
                  <a:spLocks noChangeArrowheads="1"/>
                </p:cNvSpPr>
                <p:nvPr/>
              </p:nvSpPr>
              <p:spPr bwMode="auto">
                <a:xfrm>
                  <a:off x="7107237" y="4324351"/>
                  <a:ext cx="66675" cy="74612"/>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5" name="Rectangle 194"/>
                <p:cNvSpPr>
                  <a:spLocks noChangeArrowheads="1"/>
                </p:cNvSpPr>
                <p:nvPr/>
              </p:nvSpPr>
              <p:spPr bwMode="auto">
                <a:xfrm>
                  <a:off x="6003925" y="460375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6" name="Rectangle 195"/>
                <p:cNvSpPr>
                  <a:spLocks noChangeArrowheads="1"/>
                </p:cNvSpPr>
                <p:nvPr/>
              </p:nvSpPr>
              <p:spPr bwMode="auto">
                <a:xfrm>
                  <a:off x="6003925" y="4511676"/>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7" name="Rectangle 196"/>
                <p:cNvSpPr>
                  <a:spLocks noChangeArrowheads="1"/>
                </p:cNvSpPr>
                <p:nvPr/>
              </p:nvSpPr>
              <p:spPr bwMode="auto">
                <a:xfrm>
                  <a:off x="6003925" y="441960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8" name="Rectangle 197"/>
                <p:cNvSpPr>
                  <a:spLocks noChangeArrowheads="1"/>
                </p:cNvSpPr>
                <p:nvPr/>
              </p:nvSpPr>
              <p:spPr bwMode="auto">
                <a:xfrm>
                  <a:off x="7026275" y="4602163"/>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99" name="Rectangle 198"/>
                <p:cNvSpPr>
                  <a:spLocks noChangeArrowheads="1"/>
                </p:cNvSpPr>
                <p:nvPr/>
              </p:nvSpPr>
              <p:spPr bwMode="auto">
                <a:xfrm>
                  <a:off x="7026275" y="450850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0" name="Rectangle 199"/>
                <p:cNvSpPr>
                  <a:spLocks noChangeArrowheads="1"/>
                </p:cNvSpPr>
                <p:nvPr/>
              </p:nvSpPr>
              <p:spPr bwMode="auto">
                <a:xfrm>
                  <a:off x="7026275" y="4418013"/>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1" name="Rectangle 200"/>
                <p:cNvSpPr>
                  <a:spLocks noChangeArrowheads="1"/>
                </p:cNvSpPr>
                <p:nvPr/>
              </p:nvSpPr>
              <p:spPr bwMode="auto">
                <a:xfrm>
                  <a:off x="6684962" y="4602163"/>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2" name="Rectangle 201"/>
                <p:cNvSpPr>
                  <a:spLocks noChangeArrowheads="1"/>
                </p:cNvSpPr>
                <p:nvPr/>
              </p:nvSpPr>
              <p:spPr bwMode="auto">
                <a:xfrm>
                  <a:off x="7107237" y="422910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3" name="Rectangle 202"/>
                <p:cNvSpPr>
                  <a:spLocks noChangeArrowheads="1"/>
                </p:cNvSpPr>
                <p:nvPr/>
              </p:nvSpPr>
              <p:spPr bwMode="auto">
                <a:xfrm>
                  <a:off x="7518400" y="4602163"/>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4" name="Rectangle 203"/>
                <p:cNvSpPr>
                  <a:spLocks noChangeArrowheads="1"/>
                </p:cNvSpPr>
                <p:nvPr/>
              </p:nvSpPr>
              <p:spPr bwMode="auto">
                <a:xfrm>
                  <a:off x="6683375" y="4508501"/>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5" name="Rectangle 204"/>
                <p:cNvSpPr>
                  <a:spLocks noChangeArrowheads="1"/>
                </p:cNvSpPr>
                <p:nvPr/>
              </p:nvSpPr>
              <p:spPr bwMode="auto">
                <a:xfrm>
                  <a:off x="6683375" y="4418013"/>
                  <a:ext cx="66675" cy="74613"/>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206" name="Rectangle 205"/>
                <p:cNvSpPr>
                  <a:spLocks noChangeArrowheads="1"/>
                </p:cNvSpPr>
                <p:nvPr/>
              </p:nvSpPr>
              <p:spPr bwMode="auto">
                <a:xfrm>
                  <a:off x="6683375" y="4321176"/>
                  <a:ext cx="66675" cy="76200"/>
                </a:xfrm>
                <a:prstGeom prst="rect">
                  <a:avLst/>
                </a:prstGeom>
                <a:solidFill>
                  <a:srgbClr val="A6A6A6"/>
                </a:solidFill>
                <a:ln w="9525">
                  <a:solidFill>
                    <a:srgbClr val="7F7F7F"/>
                  </a:solidFill>
                  <a:miter lim="800000"/>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sp>
              <p:nvSpPr>
                <p:cNvPr id="15520" name="TextBox 112"/>
                <p:cNvSpPr txBox="1">
                  <a:spLocks noChangeArrowheads="1"/>
                </p:cNvSpPr>
                <p:nvPr/>
              </p:nvSpPr>
              <p:spPr bwMode="auto">
                <a:xfrm>
                  <a:off x="5451475" y="3957836"/>
                  <a:ext cx="889987" cy="307777"/>
                </a:xfrm>
                <a:prstGeom prst="rect">
                  <a:avLst/>
                </a:prstGeom>
                <a:noFill/>
                <a:ln w="9525">
                  <a:noFill/>
                  <a:miter lim="800000"/>
                  <a:headEnd/>
                  <a:tailEnd/>
                </a:ln>
              </p:spPr>
              <p:txBody>
                <a:bodyPr wrap="none">
                  <a:spAutoFit/>
                </a:bodyPr>
                <a:lstStyle/>
                <a:p>
                  <a:pPr algn="l" defTabSz="457200"/>
                  <a:r>
                    <a:rPr lang="en-US" sz="1400" b="1" smtClean="0">
                      <a:solidFill>
                        <a:srgbClr val="008000"/>
                      </a:solidFill>
                      <a:latin typeface="Calibri" pitchFamily="34" charset="0"/>
                      <a:ea typeface="ＭＳ Ｐゴシック" pitchFamily="-65" charset="-128"/>
                      <a:cs typeface="Arial" charset="0"/>
                    </a:rPr>
                    <a:t>S1 profile</a:t>
                  </a:r>
                </a:p>
              </p:txBody>
            </p:sp>
            <p:sp>
              <p:nvSpPr>
                <p:cNvPr id="15521" name="Line 9"/>
                <p:cNvSpPr>
                  <a:spLocks noChangeShapeType="1"/>
                </p:cNvSpPr>
                <p:nvPr/>
              </p:nvSpPr>
              <p:spPr bwMode="auto">
                <a:xfrm>
                  <a:off x="6796088" y="3808413"/>
                  <a:ext cx="1587" cy="2667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sp>
            <p:nvSpPr>
              <p:cNvPr id="15417" name="Text Box 56"/>
              <p:cNvSpPr txBox="1">
                <a:spLocks noChangeArrowheads="1"/>
              </p:cNvSpPr>
              <p:nvPr/>
            </p:nvSpPr>
            <p:spPr bwMode="auto">
              <a:xfrm>
                <a:off x="7113588" y="3101975"/>
                <a:ext cx="1878012" cy="307975"/>
              </a:xfrm>
              <a:prstGeom prst="rect">
                <a:avLst/>
              </a:prstGeom>
              <a:noFill/>
              <a:ln w="9525">
                <a:noFill/>
                <a:miter lim="800000"/>
                <a:headEnd/>
                <a:tailEnd/>
              </a:ln>
            </p:spPr>
            <p:txBody>
              <a:bodyPr wrap="none">
                <a:spAutoFit/>
              </a:bodyPr>
              <a:lstStyle/>
              <a:p>
                <a:pPr algn="l" defTabSz="457200">
                  <a:spcBef>
                    <a:spcPct val="50000"/>
                  </a:spcBef>
                </a:pPr>
                <a:r>
                  <a:rPr lang="en-US" sz="1400" dirty="0" smtClean="0">
                    <a:solidFill>
                      <a:prstClr val="black"/>
                    </a:solidFill>
                    <a:latin typeface="Calibri" pitchFamily="34" charset="0"/>
                    <a:ea typeface="ＭＳ Ｐゴシック" pitchFamily="-65" charset="-128"/>
                    <a:cs typeface="Arial" charset="0"/>
                  </a:rPr>
                  <a:t>random fragmentation</a:t>
                </a:r>
              </a:p>
            </p:txBody>
          </p:sp>
          <p:sp>
            <p:nvSpPr>
              <p:cNvPr id="245" name="Line 15"/>
              <p:cNvSpPr>
                <a:spLocks noChangeShapeType="1"/>
              </p:cNvSpPr>
              <p:nvPr/>
            </p:nvSpPr>
            <p:spPr bwMode="auto">
              <a:xfrm>
                <a:off x="7007225" y="2882900"/>
                <a:ext cx="1539875"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419" name="Text Box 30"/>
              <p:cNvSpPr txBox="1">
                <a:spLocks noChangeArrowheads="1"/>
              </p:cNvSpPr>
              <p:nvPr/>
            </p:nvSpPr>
            <p:spPr bwMode="auto">
              <a:xfrm>
                <a:off x="6629400" y="3551237"/>
                <a:ext cx="504825" cy="274638"/>
              </a:xfrm>
              <a:prstGeom prst="rect">
                <a:avLst/>
              </a:prstGeom>
              <a:noFill/>
              <a:ln w="9525">
                <a:noFill/>
                <a:miter lim="800000"/>
                <a:headEnd/>
                <a:tailEnd/>
              </a:ln>
            </p:spPr>
            <p:txBody>
              <a:bodyPr>
                <a:spAutoFit/>
              </a:bodyPr>
              <a:lstStyle/>
              <a:p>
                <a:pPr algn="l" defTabSz="457200">
                  <a:spcBef>
                    <a:spcPct val="50000"/>
                  </a:spcBef>
                </a:pPr>
                <a:r>
                  <a:rPr lang="en-US" sz="1200" smtClean="0">
                    <a:solidFill>
                      <a:prstClr val="black"/>
                    </a:solidFill>
                    <a:latin typeface="Calibri" pitchFamily="34" charset="0"/>
                    <a:ea typeface="ＭＳ Ｐゴシック" pitchFamily="-65" charset="-128"/>
                    <a:cs typeface="Arial" pitchFamily="34" charset="0"/>
                  </a:rPr>
                  <a:t>5’P</a:t>
                </a:r>
              </a:p>
            </p:txBody>
          </p:sp>
          <p:sp>
            <p:nvSpPr>
              <p:cNvPr id="247" name="Line 15"/>
              <p:cNvSpPr>
                <a:spLocks noChangeShapeType="1"/>
              </p:cNvSpPr>
              <p:nvPr/>
            </p:nvSpPr>
            <p:spPr bwMode="auto">
              <a:xfrm>
                <a:off x="7010400" y="3705225"/>
                <a:ext cx="6858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421" name="Text Box 30"/>
              <p:cNvSpPr txBox="1">
                <a:spLocks noChangeArrowheads="1"/>
              </p:cNvSpPr>
              <p:nvPr/>
            </p:nvSpPr>
            <p:spPr bwMode="auto">
              <a:xfrm>
                <a:off x="7724775" y="3551237"/>
                <a:ext cx="504825" cy="274638"/>
              </a:xfrm>
              <a:prstGeom prst="rect">
                <a:avLst/>
              </a:prstGeom>
              <a:noFill/>
              <a:ln w="9525">
                <a:noFill/>
                <a:miter lim="800000"/>
                <a:headEnd/>
                <a:tailEnd/>
              </a:ln>
            </p:spPr>
            <p:txBody>
              <a:bodyPr>
                <a:spAutoFit/>
              </a:bodyPr>
              <a:lstStyle/>
              <a:p>
                <a:pPr algn="l" defTabSz="457200">
                  <a:spcBef>
                    <a:spcPct val="50000"/>
                  </a:spcBef>
                </a:pPr>
                <a:r>
                  <a:rPr lang="en-US" sz="1200" smtClean="0">
                    <a:solidFill>
                      <a:prstClr val="black"/>
                    </a:solidFill>
                    <a:latin typeface="Calibri" pitchFamily="34" charset="0"/>
                    <a:ea typeface="ＭＳ Ｐゴシック" pitchFamily="-65" charset="-128"/>
                    <a:cs typeface="Arial" pitchFamily="34" charset="0"/>
                  </a:rPr>
                  <a:t>5’OH</a:t>
                </a:r>
              </a:p>
            </p:txBody>
          </p:sp>
          <p:sp>
            <p:nvSpPr>
              <p:cNvPr id="249" name="Line 15"/>
              <p:cNvSpPr>
                <a:spLocks noChangeShapeType="1"/>
              </p:cNvSpPr>
              <p:nvPr/>
            </p:nvSpPr>
            <p:spPr bwMode="auto">
              <a:xfrm>
                <a:off x="8153400" y="3705225"/>
                <a:ext cx="685800"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15423" name="Line 9"/>
              <p:cNvSpPr>
                <a:spLocks noChangeShapeType="1"/>
              </p:cNvSpPr>
              <p:nvPr/>
            </p:nvSpPr>
            <p:spPr bwMode="auto">
              <a:xfrm>
                <a:off x="7069138" y="3187700"/>
                <a:ext cx="1587" cy="2667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nvGrpSpPr>
              <p:cNvPr id="14" name="Group 80"/>
              <p:cNvGrpSpPr>
                <a:grpSpLocks/>
              </p:cNvGrpSpPr>
              <p:nvPr/>
            </p:nvGrpSpPr>
            <p:grpSpPr bwMode="auto">
              <a:xfrm>
                <a:off x="5576888" y="2763837"/>
                <a:ext cx="962025" cy="212725"/>
                <a:chOff x="990600" y="2570162"/>
                <a:chExt cx="962026" cy="212725"/>
              </a:xfrm>
            </p:grpSpPr>
            <p:sp>
              <p:nvSpPr>
                <p:cNvPr id="252" name="Line 15"/>
                <p:cNvSpPr>
                  <a:spLocks noChangeShapeType="1"/>
                </p:cNvSpPr>
                <p:nvPr/>
              </p:nvSpPr>
              <p:spPr bwMode="auto">
                <a:xfrm>
                  <a:off x="1096962" y="2676525"/>
                  <a:ext cx="855664"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253" name="Oval 252"/>
                <p:cNvSpPr>
                  <a:spLocks noChangeArrowheads="1"/>
                </p:cNvSpPr>
                <p:nvPr/>
              </p:nvSpPr>
              <p:spPr bwMode="auto">
                <a:xfrm>
                  <a:off x="990600" y="2570162"/>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grpSp>
          <p:cxnSp>
            <p:nvCxnSpPr>
              <p:cNvPr id="254" name="Straight Connector 253"/>
              <p:cNvCxnSpPr>
                <a:cxnSpLocks noChangeShapeType="1"/>
              </p:cNvCxnSpPr>
              <p:nvPr/>
            </p:nvCxnSpPr>
            <p:spPr bwMode="auto">
              <a:xfrm rot="10800000" flipV="1">
                <a:off x="7004050" y="2882900"/>
                <a:ext cx="1543050" cy="0"/>
              </a:xfrm>
              <a:prstGeom prst="line">
                <a:avLst/>
              </a:prstGeom>
              <a:noFill/>
              <a:ln w="76200">
                <a:solidFill>
                  <a:srgbClr val="008000">
                    <a:alpha val="52940"/>
                  </a:srgbClr>
                </a:solidFill>
                <a:round/>
                <a:headEnd/>
                <a:tailEnd/>
              </a:ln>
              <a:effectLst>
                <a:outerShdw dist="20000" dir="5400000" rotWithShape="0">
                  <a:srgbClr val="808080">
                    <a:alpha val="37999"/>
                  </a:srgbClr>
                </a:outerShdw>
              </a:effectLst>
            </p:spPr>
          </p:cxnSp>
          <p:sp>
            <p:nvSpPr>
              <p:cNvPr id="255" name="Lightning Bolt 254"/>
              <p:cNvSpPr>
                <a:spLocks noChangeArrowheads="1"/>
              </p:cNvSpPr>
              <p:nvPr/>
            </p:nvSpPr>
            <p:spPr bwMode="auto">
              <a:xfrm flipH="1" flipV="1">
                <a:off x="8039100" y="2797175"/>
                <a:ext cx="144463" cy="228600"/>
              </a:xfrm>
              <a:prstGeom prst="lightningBol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dist="20000" dir="5400000" rotWithShape="0">
                  <a:srgbClr val="808080">
                    <a:alpha val="37999"/>
                  </a:srgbClr>
                </a:outerShdw>
              </a:effectLst>
            </p:spPr>
            <p:txBody>
              <a:bodyPr anchor="ctr"/>
              <a:lstStyle/>
              <a:p>
                <a:pPr defTabSz="457200"/>
                <a:endParaRPr lang="en-US" sz="1800" smtClean="0">
                  <a:solidFill>
                    <a:srgbClr val="000000"/>
                  </a:solidFill>
                  <a:latin typeface="Calibri" pitchFamily="34" charset="0"/>
                  <a:ea typeface="ＭＳ Ｐゴシック" pitchFamily="-65" charset="-128"/>
                  <a:cs typeface="Arial" charset="0"/>
                </a:endParaRPr>
              </a:p>
            </p:txBody>
          </p:sp>
          <p:cxnSp>
            <p:nvCxnSpPr>
              <p:cNvPr id="256" name="Straight Connector 255"/>
              <p:cNvCxnSpPr>
                <a:cxnSpLocks noChangeShapeType="1"/>
                <a:stCxn id="247" idx="1"/>
              </p:cNvCxnSpPr>
              <p:nvPr/>
            </p:nvCxnSpPr>
            <p:spPr bwMode="auto">
              <a:xfrm rot="16200000" flipV="1">
                <a:off x="7354888" y="3362324"/>
                <a:ext cx="1588" cy="684213"/>
              </a:xfrm>
              <a:prstGeom prst="line">
                <a:avLst/>
              </a:prstGeom>
              <a:noFill/>
              <a:ln w="76200">
                <a:solidFill>
                  <a:srgbClr val="008000">
                    <a:alpha val="52940"/>
                  </a:srgbClr>
                </a:solidFill>
                <a:round/>
                <a:headEnd/>
                <a:tailEnd/>
              </a:ln>
              <a:effectLst>
                <a:outerShdw dist="20000" dir="5400000" rotWithShape="0">
                  <a:srgbClr val="808080">
                    <a:alpha val="37999"/>
                  </a:srgbClr>
                </a:outerShdw>
              </a:effectLst>
            </p:spPr>
          </p:cxnSp>
          <p:grpSp>
            <p:nvGrpSpPr>
              <p:cNvPr id="15" name="Group 98"/>
              <p:cNvGrpSpPr>
                <a:grpSpLocks/>
              </p:cNvGrpSpPr>
              <p:nvPr/>
            </p:nvGrpSpPr>
            <p:grpSpPr bwMode="auto">
              <a:xfrm>
                <a:off x="5576888" y="3598862"/>
                <a:ext cx="962025" cy="212725"/>
                <a:chOff x="990600" y="2570162"/>
                <a:chExt cx="962026" cy="212725"/>
              </a:xfrm>
            </p:grpSpPr>
            <p:sp>
              <p:nvSpPr>
                <p:cNvPr id="258" name="Line 15"/>
                <p:cNvSpPr>
                  <a:spLocks noChangeShapeType="1"/>
                </p:cNvSpPr>
                <p:nvPr/>
              </p:nvSpPr>
              <p:spPr bwMode="auto">
                <a:xfrm>
                  <a:off x="1096962" y="2676525"/>
                  <a:ext cx="855664" cy="0"/>
                </a:xfrm>
                <a:prstGeom prst="line">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l" defTabSz="457200"/>
                  <a:endParaRPr lang="en-US" sz="1800" smtClean="0">
                    <a:solidFill>
                      <a:prstClr val="black"/>
                    </a:solidFill>
                    <a:ea typeface="ＭＳ Ｐゴシック" pitchFamily="-65" charset="-128"/>
                    <a:cs typeface="Arial" charset="0"/>
                  </a:endParaRPr>
                </a:p>
              </p:txBody>
            </p:sp>
            <p:sp>
              <p:nvSpPr>
                <p:cNvPr id="259" name="Oval 258"/>
                <p:cNvSpPr>
                  <a:spLocks noChangeArrowheads="1"/>
                </p:cNvSpPr>
                <p:nvPr/>
              </p:nvSpPr>
              <p:spPr bwMode="auto">
                <a:xfrm>
                  <a:off x="990600" y="2570162"/>
                  <a:ext cx="212725" cy="212725"/>
                </a:xfrm>
                <a:prstGeom prst="ellipse">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defTabSz="457200"/>
                  <a:endParaRPr lang="en-US" sz="1800" smtClean="0">
                    <a:solidFill>
                      <a:srgbClr val="FFFFFF"/>
                    </a:solidFill>
                    <a:latin typeface="Calibri" pitchFamily="34" charset="0"/>
                    <a:ea typeface="ＭＳ Ｐゴシック" pitchFamily="-65" charset="-128"/>
                    <a:cs typeface="Arial" charset="0"/>
                  </a:endParaRPr>
                </a:p>
              </p:txBody>
            </p:sp>
          </p:grpSp>
          <p:sp>
            <p:nvSpPr>
              <p:cNvPr id="225" name="Line 9"/>
              <p:cNvSpPr>
                <a:spLocks noChangeShapeType="1"/>
              </p:cNvSpPr>
              <p:nvPr/>
            </p:nvSpPr>
            <p:spPr bwMode="auto">
              <a:xfrm flipH="1">
                <a:off x="5257800" y="5105400"/>
                <a:ext cx="457200" cy="304800"/>
              </a:xfrm>
              <a:prstGeom prst="line">
                <a:avLst/>
              </a:prstGeom>
              <a:noFill/>
              <a:ln w="9525">
                <a:solidFill>
                  <a:schemeClr val="tx1"/>
                </a:solidFill>
                <a:round/>
                <a:headEnd/>
                <a:tailEnd type="triangle" w="med" len="med"/>
              </a:ln>
            </p:spPr>
            <p:txBody>
              <a:bodyPr/>
              <a:lstStyle/>
              <a:p>
                <a:pPr algn="l" defTabSz="457200"/>
                <a:endParaRPr lang="en-US" sz="1800" smtClean="0">
                  <a:solidFill>
                    <a:prstClr val="black"/>
                  </a:solidFill>
                  <a:ea typeface="ＭＳ Ｐゴシック" pitchFamily="-65" charset="-128"/>
                  <a:cs typeface="Arial" charset="0"/>
                </a:endParaRPr>
              </a:p>
            </p:txBody>
          </p:sp>
        </p:grpSp>
      </p:grpSp>
      <p:sp>
        <p:nvSpPr>
          <p:cNvPr id="226" name="Rectangle 2"/>
          <p:cNvSpPr txBox="1">
            <a:spLocks noChangeArrowheads="1"/>
          </p:cNvSpPr>
          <p:nvPr/>
        </p:nvSpPr>
        <p:spPr>
          <a:xfrm>
            <a:off x="152400" y="228600"/>
            <a:ext cx="8991600" cy="571500"/>
          </a:xfrm>
          <a:prstGeom prst="rect">
            <a:avLst/>
          </a:prstGeom>
        </p:spPr>
        <p:txBody>
          <a:bodyPr/>
          <a:lstStyle/>
          <a:p>
            <a:pPr algn="ctr">
              <a:defRPr/>
            </a:pPr>
            <a:r>
              <a:rPr lang="en-US" sz="3200" kern="0" dirty="0">
                <a:solidFill>
                  <a:srgbClr val="000000"/>
                </a:solidFill>
                <a:latin typeface="Arial"/>
                <a:cs typeface="Arial" charset="0"/>
              </a:rPr>
              <a:t>Parallel Analysis of RNA Structure </a:t>
            </a:r>
            <a:r>
              <a:rPr lang="en-US" sz="3200" kern="0" dirty="0" smtClean="0">
                <a:solidFill>
                  <a:srgbClr val="000000"/>
                </a:solidFill>
                <a:latin typeface="Arial"/>
                <a:cs typeface="Arial" charset="0"/>
              </a:rPr>
              <a:t>(PARS)</a:t>
            </a:r>
            <a:endParaRPr lang="en-US" sz="3200" kern="0" dirty="0">
              <a:solidFill>
                <a:srgbClr val="000000"/>
              </a:solidFill>
              <a:latin typeface="Arial"/>
              <a:cs typeface="Arial" charset="0"/>
            </a:endParaRPr>
          </a:p>
        </p:txBody>
      </p:sp>
      <p:sp>
        <p:nvSpPr>
          <p:cNvPr id="220" name="TextBox 8"/>
          <p:cNvSpPr txBox="1">
            <a:spLocks noChangeArrowheads="1"/>
          </p:cNvSpPr>
          <p:nvPr/>
        </p:nvSpPr>
        <p:spPr bwMode="auto">
          <a:xfrm>
            <a:off x="6477000" y="6477000"/>
            <a:ext cx="2545438" cy="276999"/>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200" kern="0" dirty="0" smtClean="0">
                <a:solidFill>
                  <a:sysClr val="windowText" lastClr="000000"/>
                </a:solidFill>
                <a:latin typeface="Arial" charset="0"/>
                <a:cs typeface="Arial" charset="0"/>
              </a:rPr>
              <a:t>Kertesz,  Wan et al., </a:t>
            </a:r>
            <a:r>
              <a:rPr lang="en-US" sz="1200" i="1" kern="0" dirty="0" smtClean="0">
                <a:solidFill>
                  <a:sysClr val="windowText" lastClr="000000"/>
                </a:solidFill>
                <a:latin typeface="Arial" charset="0"/>
                <a:cs typeface="Arial" charset="0"/>
              </a:rPr>
              <a:t>Nature</a:t>
            </a:r>
            <a:r>
              <a:rPr lang="en-US" sz="1200" kern="0" dirty="0" smtClean="0">
                <a:solidFill>
                  <a:sysClr val="windowText" lastClr="000000"/>
                </a:solidFill>
                <a:latin typeface="Arial" charset="0"/>
                <a:cs typeface="Arial" charset="0"/>
              </a:rPr>
              <a:t>, 2010.</a:t>
            </a:r>
            <a:endParaRPr lang="en-US" sz="12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1548077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a:t>
            </a:r>
            <a:r>
              <a:rPr lang="en-US" u="sng" dirty="0"/>
              <a:t>	</a:t>
            </a:r>
            <a:r>
              <a:rPr lang="en-US" u="sng" dirty="0" smtClean="0"/>
              <a:t>		</a:t>
            </a:r>
            <a:r>
              <a:rPr lang="en-US" dirty="0" smtClean="0"/>
              <a:t>Date:</a:t>
            </a:r>
            <a:r>
              <a:rPr lang="en-US" u="sng" dirty="0" smtClean="0"/>
              <a:t>			</a:t>
            </a:r>
            <a:endParaRPr lang="en-US" u="sng" dirty="0"/>
          </a:p>
        </p:txBody>
      </p:sp>
      <p:sp>
        <p:nvSpPr>
          <p:cNvPr id="3" name="Content Placeholder 2"/>
          <p:cNvSpPr>
            <a:spLocks noGrp="1"/>
          </p:cNvSpPr>
          <p:nvPr>
            <p:ph idx="1"/>
          </p:nvPr>
        </p:nvSpPr>
        <p:spPr>
          <a:xfrm>
            <a:off x="628650" y="1578737"/>
            <a:ext cx="7886700" cy="4351338"/>
          </a:xfrm>
        </p:spPr>
        <p:txBody>
          <a:bodyPr>
            <a:normAutofit fontScale="92500" lnSpcReduction="20000"/>
          </a:bodyPr>
          <a:lstStyle/>
          <a:p>
            <a:r>
              <a:rPr lang="en-US" dirty="0" smtClean="0"/>
              <a:t>1. List two genome-wide RNA structure probing techniques?</a:t>
            </a:r>
          </a:p>
          <a:p>
            <a:endParaRPr lang="en-US" dirty="0" smtClean="0"/>
          </a:p>
          <a:p>
            <a:r>
              <a:rPr lang="en-US" dirty="0" smtClean="0"/>
              <a:t>2. Which type of the following RNA is MOST thermodynamically stable in terms of structure? mRNA, </a:t>
            </a:r>
            <a:r>
              <a:rPr lang="en-US" dirty="0" err="1" smtClean="0"/>
              <a:t>lncRNA</a:t>
            </a:r>
            <a:r>
              <a:rPr lang="en-US" dirty="0" smtClean="0"/>
              <a:t> or </a:t>
            </a:r>
            <a:r>
              <a:rPr lang="en-US" dirty="0" err="1" smtClean="0"/>
              <a:t>rRNA</a:t>
            </a:r>
            <a:r>
              <a:rPr lang="en-US" dirty="0" smtClean="0"/>
              <a:t>. </a:t>
            </a:r>
          </a:p>
          <a:p>
            <a:endParaRPr lang="en-US" dirty="0" smtClean="0"/>
          </a:p>
          <a:p>
            <a:r>
              <a:rPr lang="en-US" dirty="0" smtClean="0"/>
              <a:t>3. Which end of mRNA is more thermodynamically stable? The 3’end or 5’end.</a:t>
            </a:r>
          </a:p>
          <a:p>
            <a:endParaRPr lang="en-US" dirty="0" smtClean="0"/>
          </a:p>
          <a:p>
            <a:r>
              <a:rPr lang="en-US" dirty="0"/>
              <a:t>4</a:t>
            </a:r>
            <a:r>
              <a:rPr lang="en-US" dirty="0" smtClean="0"/>
              <a:t>. Why do we care about RNA structure? Please list at least two reasons.</a:t>
            </a:r>
          </a:p>
          <a:p>
            <a:endParaRPr lang="en-US" dirty="0"/>
          </a:p>
        </p:txBody>
      </p:sp>
    </p:spTree>
    <p:extLst>
      <p:ext uri="{BB962C8B-B14F-4D97-AF65-F5344CB8AC3E}">
        <p14:creationId xmlns:p14="http://schemas.microsoft.com/office/powerpoint/2010/main" val="1105403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76200"/>
            <a:ext cx="8229600" cy="1143000"/>
          </a:xfrm>
        </p:spPr>
        <p:txBody>
          <a:bodyPr>
            <a:normAutofit/>
          </a:bodyPr>
          <a:lstStyle/>
          <a:p>
            <a:pPr eaLnBrk="1" hangingPunct="1"/>
            <a:r>
              <a:rPr lang="en-US" sz="3200" dirty="0" smtClean="0">
                <a:latin typeface="Arial" pitchFamily="34" charset="0"/>
                <a:cs typeface="Arial" pitchFamily="34" charset="0"/>
              </a:rPr>
              <a:t>2</a:t>
            </a:r>
            <a:r>
              <a:rPr lang="en-US" sz="3200" baseline="60000" dirty="0" smtClean="0">
                <a:latin typeface="Arial" pitchFamily="34" charset="0"/>
                <a:cs typeface="Arial" pitchFamily="34" charset="0"/>
              </a:rPr>
              <a:t>○</a:t>
            </a:r>
            <a:r>
              <a:rPr lang="en-US" sz="3200" dirty="0" smtClean="0">
                <a:latin typeface="Arial" pitchFamily="34" charset="0"/>
                <a:cs typeface="Arial" pitchFamily="34" charset="0"/>
              </a:rPr>
              <a:t> Structure landscape of mRNAs</a:t>
            </a:r>
          </a:p>
        </p:txBody>
      </p:sp>
      <p:sp>
        <p:nvSpPr>
          <p:cNvPr id="14340" name="Text Box 20"/>
          <p:cNvSpPr txBox="1">
            <a:spLocks noChangeArrowheads="1"/>
          </p:cNvSpPr>
          <p:nvPr/>
        </p:nvSpPr>
        <p:spPr bwMode="auto">
          <a:xfrm>
            <a:off x="54927" y="4343400"/>
            <a:ext cx="960520" cy="307777"/>
          </a:xfrm>
          <a:prstGeom prst="rect">
            <a:avLst/>
          </a:prstGeom>
          <a:noFill/>
          <a:ln w="9525">
            <a:noFill/>
            <a:miter lim="800000"/>
            <a:headEnd/>
            <a:tailEnd/>
          </a:ln>
        </p:spPr>
        <p:txBody>
          <a:bodyPr wrap="none">
            <a:spAutoFit/>
          </a:bodyPr>
          <a:lstStyle/>
          <a:p>
            <a:r>
              <a:rPr lang="en-US" sz="1400" b="1" i="1" dirty="0" smtClean="0">
                <a:solidFill>
                  <a:srgbClr val="00CC66"/>
                </a:solidFill>
                <a:latin typeface="Arial" charset="0"/>
                <a:cs typeface="Arial"/>
              </a:rPr>
              <a:t>Unpaired</a:t>
            </a:r>
          </a:p>
        </p:txBody>
      </p:sp>
      <p:sp>
        <p:nvSpPr>
          <p:cNvPr id="14341" name="Text Box 22"/>
          <p:cNvSpPr txBox="1">
            <a:spLocks noChangeArrowheads="1"/>
          </p:cNvSpPr>
          <p:nvPr/>
        </p:nvSpPr>
        <p:spPr bwMode="auto">
          <a:xfrm>
            <a:off x="143934" y="2130623"/>
            <a:ext cx="732894" cy="307777"/>
          </a:xfrm>
          <a:prstGeom prst="rect">
            <a:avLst/>
          </a:prstGeom>
          <a:noFill/>
          <a:ln w="9525">
            <a:noFill/>
            <a:miter lim="800000"/>
            <a:headEnd/>
            <a:tailEnd/>
          </a:ln>
        </p:spPr>
        <p:txBody>
          <a:bodyPr wrap="none">
            <a:spAutoFit/>
          </a:bodyPr>
          <a:lstStyle/>
          <a:p>
            <a:r>
              <a:rPr lang="en-US" sz="1400" b="1" i="1" dirty="0" smtClean="0">
                <a:solidFill>
                  <a:srgbClr val="FF0000"/>
                </a:solidFill>
                <a:latin typeface="Arial" charset="0"/>
                <a:cs typeface="Arial"/>
              </a:rPr>
              <a:t>Paired</a:t>
            </a:r>
          </a:p>
        </p:txBody>
      </p:sp>
      <p:grpSp>
        <p:nvGrpSpPr>
          <p:cNvPr id="2" name="Group 60"/>
          <p:cNvGrpSpPr/>
          <p:nvPr/>
        </p:nvGrpSpPr>
        <p:grpSpPr>
          <a:xfrm>
            <a:off x="517525" y="1905000"/>
            <a:ext cx="8324850" cy="3095625"/>
            <a:chOff x="517525" y="2362200"/>
            <a:chExt cx="8324850" cy="2638425"/>
          </a:xfrm>
        </p:grpSpPr>
        <p:sp>
          <p:nvSpPr>
            <p:cNvPr id="34" name="Rectangle 33"/>
            <p:cNvSpPr/>
            <p:nvPr/>
          </p:nvSpPr>
          <p:spPr>
            <a:xfrm>
              <a:off x="2203450" y="2663825"/>
              <a:ext cx="46038" cy="1651000"/>
            </a:xfrm>
            <a:prstGeom prst="rect">
              <a:avLst/>
            </a:prstGeom>
            <a:solidFill>
              <a:schemeClr val="tx1">
                <a:lumMod val="50000"/>
                <a:lumOff val="50000"/>
                <a:alpha val="60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defTabSz="457200"/>
              <a:endParaRPr lang="en-US" sz="1800" smtClean="0">
                <a:solidFill>
                  <a:srgbClr val="000000"/>
                </a:solidFill>
                <a:latin typeface="Arial"/>
                <a:ea typeface="ＭＳ Ｐゴシック" pitchFamily="-65" charset="-128"/>
                <a:cs typeface="Arial"/>
              </a:endParaRPr>
            </a:p>
          </p:txBody>
        </p:sp>
        <p:sp>
          <p:nvSpPr>
            <p:cNvPr id="35" name="Rectangle 34"/>
            <p:cNvSpPr/>
            <p:nvPr/>
          </p:nvSpPr>
          <p:spPr>
            <a:xfrm>
              <a:off x="7104063" y="2663825"/>
              <a:ext cx="46037" cy="1651000"/>
            </a:xfrm>
            <a:prstGeom prst="rect">
              <a:avLst/>
            </a:prstGeom>
            <a:solidFill>
              <a:schemeClr val="tx1">
                <a:lumMod val="50000"/>
                <a:lumOff val="50000"/>
                <a:alpha val="60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defTabSz="457200"/>
              <a:endParaRPr lang="en-US" sz="1800" smtClean="0">
                <a:solidFill>
                  <a:srgbClr val="000000"/>
                </a:solidFill>
                <a:latin typeface="Arial"/>
                <a:ea typeface="ＭＳ Ｐゴシック" pitchFamily="-65" charset="-128"/>
                <a:cs typeface="Arial"/>
              </a:endParaRPr>
            </a:p>
          </p:txBody>
        </p:sp>
        <p:sp>
          <p:nvSpPr>
            <p:cNvPr id="36" name="Rectangle 35"/>
            <p:cNvSpPr/>
            <p:nvPr/>
          </p:nvSpPr>
          <p:spPr>
            <a:xfrm>
              <a:off x="4922838" y="4314825"/>
              <a:ext cx="2227262" cy="2476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defTabSz="457200"/>
              <a:r>
                <a:rPr lang="en-US" sz="1400" b="1" smtClean="0">
                  <a:solidFill>
                    <a:prstClr val="black"/>
                  </a:solidFill>
                  <a:latin typeface="Arial"/>
                  <a:ea typeface="ＭＳ Ｐゴシック" pitchFamily="-65" charset="-128"/>
                  <a:cs typeface="Arial"/>
                </a:rPr>
                <a:t>CDS</a:t>
              </a:r>
            </a:p>
          </p:txBody>
        </p:sp>
        <p:sp>
          <p:nvSpPr>
            <p:cNvPr id="38" name="Rectangle 37"/>
            <p:cNvSpPr/>
            <p:nvPr/>
          </p:nvSpPr>
          <p:spPr>
            <a:xfrm>
              <a:off x="1230313" y="4314825"/>
              <a:ext cx="976312" cy="247650"/>
            </a:xfrm>
            <a:prstGeom prst="rect">
              <a:avLst/>
            </a:prstGeom>
            <a:effectLst/>
          </p:spPr>
          <p:style>
            <a:lnRef idx="1">
              <a:schemeClr val="accent3"/>
            </a:lnRef>
            <a:fillRef idx="3">
              <a:schemeClr val="accent3"/>
            </a:fillRef>
            <a:effectRef idx="2">
              <a:schemeClr val="accent3"/>
            </a:effectRef>
            <a:fontRef idx="minor">
              <a:schemeClr val="lt1"/>
            </a:fontRef>
          </p:style>
          <p:txBody>
            <a:bodyPr anchor="ctr"/>
            <a:lstStyle/>
            <a:p>
              <a:pPr defTabSz="457200"/>
              <a:r>
                <a:rPr lang="en-US" sz="1400" b="1" smtClean="0">
                  <a:solidFill>
                    <a:srgbClr val="000000"/>
                  </a:solidFill>
                  <a:latin typeface="Arial"/>
                  <a:ea typeface="ＭＳ Ｐゴシック" pitchFamily="-65" charset="-128"/>
                  <a:cs typeface="Arial"/>
                </a:rPr>
                <a:t>5’ UTR</a:t>
              </a:r>
              <a:endParaRPr lang="en-US" sz="1800" smtClean="0">
                <a:solidFill>
                  <a:srgbClr val="FFFFFF"/>
                </a:solidFill>
                <a:latin typeface="Arial"/>
                <a:ea typeface="ＭＳ Ｐゴシック" pitchFamily="-65" charset="-128"/>
                <a:cs typeface="Arial"/>
              </a:endParaRPr>
            </a:p>
          </p:txBody>
        </p:sp>
        <p:sp>
          <p:nvSpPr>
            <p:cNvPr id="39" name="Rectangle 38"/>
            <p:cNvSpPr/>
            <p:nvPr/>
          </p:nvSpPr>
          <p:spPr>
            <a:xfrm>
              <a:off x="7150100" y="4314825"/>
              <a:ext cx="996950" cy="247650"/>
            </a:xfrm>
            <a:prstGeom prst="rect">
              <a:avLst/>
            </a:prstGeom>
            <a:effectLst/>
          </p:spPr>
          <p:style>
            <a:lnRef idx="1">
              <a:schemeClr val="accent2"/>
            </a:lnRef>
            <a:fillRef idx="3">
              <a:schemeClr val="accent2"/>
            </a:fillRef>
            <a:effectRef idx="2">
              <a:schemeClr val="accent2"/>
            </a:effectRef>
            <a:fontRef idx="minor">
              <a:schemeClr val="lt1"/>
            </a:fontRef>
          </p:style>
          <p:txBody>
            <a:bodyPr anchor="ctr"/>
            <a:lstStyle/>
            <a:p>
              <a:pPr defTabSz="457200"/>
              <a:r>
                <a:rPr lang="en-US" sz="1400" b="1" smtClean="0">
                  <a:solidFill>
                    <a:srgbClr val="000000"/>
                  </a:solidFill>
                  <a:latin typeface="Arial"/>
                  <a:ea typeface="ＭＳ Ｐゴシック" pitchFamily="-65" charset="-128"/>
                  <a:cs typeface="Arial"/>
                </a:rPr>
                <a:t>3’ UTR</a:t>
              </a:r>
            </a:p>
          </p:txBody>
        </p:sp>
        <p:sp>
          <p:nvSpPr>
            <p:cNvPr id="40" name="Rectangle 39"/>
            <p:cNvSpPr/>
            <p:nvPr/>
          </p:nvSpPr>
          <p:spPr>
            <a:xfrm>
              <a:off x="2209800" y="4314825"/>
              <a:ext cx="2227263" cy="2476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defTabSz="457200"/>
              <a:r>
                <a:rPr lang="en-US" sz="1400" b="1" smtClean="0">
                  <a:solidFill>
                    <a:prstClr val="black"/>
                  </a:solidFill>
                  <a:latin typeface="Arial"/>
                  <a:ea typeface="ＭＳ Ｐゴシック" pitchFamily="-65" charset="-128"/>
                  <a:cs typeface="Arial"/>
                </a:rPr>
                <a:t>CDS</a:t>
              </a:r>
            </a:p>
          </p:txBody>
        </p:sp>
        <p:cxnSp>
          <p:nvCxnSpPr>
            <p:cNvPr id="41" name="Straight Connector 40"/>
            <p:cNvCxnSpPr/>
            <p:nvPr/>
          </p:nvCxnSpPr>
          <p:spPr>
            <a:xfrm>
              <a:off x="1212850" y="3675063"/>
              <a:ext cx="990600" cy="1587"/>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2" name="TextBox 21"/>
            <p:cNvSpPr txBox="1">
              <a:spLocks noChangeArrowheads="1"/>
            </p:cNvSpPr>
            <p:nvPr/>
          </p:nvSpPr>
          <p:spPr bwMode="auto">
            <a:xfrm>
              <a:off x="1438275" y="3754438"/>
              <a:ext cx="460375" cy="276225"/>
            </a:xfrm>
            <a:prstGeom prst="rect">
              <a:avLst/>
            </a:prstGeom>
            <a:noFill/>
            <a:ln w="9525">
              <a:noFill/>
              <a:miter lim="800000"/>
              <a:headEnd/>
              <a:tailEnd/>
            </a:ln>
          </p:spPr>
          <p:txBody>
            <a:bodyPr wrap="none">
              <a:spAutoFit/>
            </a:bodyPr>
            <a:lstStyle/>
            <a:p>
              <a:pPr algn="l" defTabSz="457200"/>
              <a:r>
                <a:rPr lang="en-US" sz="1200" b="1" smtClean="0">
                  <a:solidFill>
                    <a:prstClr val="black"/>
                  </a:solidFill>
                  <a:latin typeface="Calibri" pitchFamily="34" charset="0"/>
                  <a:ea typeface="ＭＳ Ｐゴシック" pitchFamily="-65" charset="-128"/>
                  <a:cs typeface="Arial"/>
                </a:rPr>
                <a:t>0.17</a:t>
              </a:r>
            </a:p>
          </p:txBody>
        </p:sp>
        <p:sp>
          <p:nvSpPr>
            <p:cNvPr id="44" name="Rectangle 43"/>
            <p:cNvSpPr/>
            <p:nvPr/>
          </p:nvSpPr>
          <p:spPr>
            <a:xfrm>
              <a:off x="4548188" y="4314825"/>
              <a:ext cx="46037" cy="2476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n-US" sz="1400" b="1" smtClean="0">
                <a:solidFill>
                  <a:prstClr val="black"/>
                </a:solidFill>
                <a:latin typeface="Arial"/>
                <a:ea typeface="ＭＳ Ｐゴシック" pitchFamily="-65" charset="-128"/>
                <a:cs typeface="Arial"/>
              </a:endParaRPr>
            </a:p>
          </p:txBody>
        </p:sp>
        <p:sp>
          <p:nvSpPr>
            <p:cNvPr id="45" name="Rectangle 44"/>
            <p:cNvSpPr/>
            <p:nvPr/>
          </p:nvSpPr>
          <p:spPr>
            <a:xfrm>
              <a:off x="4656138" y="4314825"/>
              <a:ext cx="44450" cy="2476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n-US" sz="1400" b="1" smtClean="0">
                <a:solidFill>
                  <a:prstClr val="black"/>
                </a:solidFill>
                <a:latin typeface="Arial"/>
                <a:ea typeface="ＭＳ Ｐゴシック" pitchFamily="-65" charset="-128"/>
                <a:cs typeface="Arial"/>
              </a:endParaRPr>
            </a:p>
          </p:txBody>
        </p:sp>
        <p:sp>
          <p:nvSpPr>
            <p:cNvPr id="46" name="Rectangle 45"/>
            <p:cNvSpPr/>
            <p:nvPr/>
          </p:nvSpPr>
          <p:spPr>
            <a:xfrm>
              <a:off x="4757738" y="4314825"/>
              <a:ext cx="44450" cy="2476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n-US" sz="1400" b="1" smtClean="0">
                <a:solidFill>
                  <a:prstClr val="black"/>
                </a:solidFill>
                <a:latin typeface="Arial"/>
                <a:ea typeface="ＭＳ Ｐゴシック" pitchFamily="-65" charset="-128"/>
                <a:cs typeface="Arial"/>
              </a:endParaRPr>
            </a:p>
          </p:txBody>
        </p:sp>
        <p:cxnSp>
          <p:nvCxnSpPr>
            <p:cNvPr id="47" name="Straight Connector 46"/>
            <p:cNvCxnSpPr/>
            <p:nvPr/>
          </p:nvCxnSpPr>
          <p:spPr>
            <a:xfrm>
              <a:off x="7150100" y="3806825"/>
              <a:ext cx="1014413" cy="1588"/>
            </a:xfrm>
            <a:prstGeom prst="line">
              <a:avLst/>
            </a:prstGeom>
            <a:effectLst/>
          </p:spPr>
          <p:style>
            <a:lnRef idx="2">
              <a:schemeClr val="accent2"/>
            </a:lnRef>
            <a:fillRef idx="0">
              <a:schemeClr val="accent2"/>
            </a:fillRef>
            <a:effectRef idx="1">
              <a:schemeClr val="accent2"/>
            </a:effectRef>
            <a:fontRef idx="minor">
              <a:schemeClr val="tx1"/>
            </a:fontRef>
          </p:style>
        </p:cxnSp>
        <p:grpSp>
          <p:nvGrpSpPr>
            <p:cNvPr id="3" name="Group 65"/>
            <p:cNvGrpSpPr>
              <a:grpSpLocks/>
            </p:cNvGrpSpPr>
            <p:nvPr/>
          </p:nvGrpSpPr>
          <p:grpSpPr bwMode="auto">
            <a:xfrm>
              <a:off x="2209800" y="3213100"/>
              <a:ext cx="4940300" cy="328613"/>
              <a:chOff x="2216150" y="4929188"/>
              <a:chExt cx="4940300" cy="328612"/>
            </a:xfrm>
          </p:grpSpPr>
          <p:sp>
            <p:nvSpPr>
              <p:cNvPr id="49" name="TextBox 23"/>
              <p:cNvSpPr txBox="1">
                <a:spLocks noChangeArrowheads="1"/>
              </p:cNvSpPr>
              <p:nvPr/>
            </p:nvSpPr>
            <p:spPr bwMode="auto">
              <a:xfrm>
                <a:off x="4443413" y="4929188"/>
                <a:ext cx="459756" cy="276999"/>
              </a:xfrm>
              <a:prstGeom prst="rect">
                <a:avLst/>
              </a:prstGeom>
              <a:noFill/>
              <a:ln w="9525">
                <a:noFill/>
                <a:miter lim="800000"/>
                <a:headEnd/>
                <a:tailEnd/>
              </a:ln>
            </p:spPr>
            <p:txBody>
              <a:bodyPr wrap="none">
                <a:spAutoFit/>
              </a:bodyPr>
              <a:lstStyle/>
              <a:p>
                <a:pPr algn="l" defTabSz="457200"/>
                <a:r>
                  <a:rPr lang="en-US" sz="1200" b="1" smtClean="0">
                    <a:solidFill>
                      <a:prstClr val="black"/>
                    </a:solidFill>
                    <a:latin typeface="Calibri" pitchFamily="34" charset="0"/>
                    <a:ea typeface="ＭＳ Ｐゴシック" pitchFamily="-65" charset="-128"/>
                    <a:cs typeface="Arial"/>
                  </a:rPr>
                  <a:t>0.37</a:t>
                </a:r>
              </a:p>
            </p:txBody>
          </p:sp>
          <p:grpSp>
            <p:nvGrpSpPr>
              <p:cNvPr id="4" name="Group 59"/>
              <p:cNvGrpSpPr>
                <a:grpSpLocks/>
              </p:cNvGrpSpPr>
              <p:nvPr/>
            </p:nvGrpSpPr>
            <p:grpSpPr bwMode="auto">
              <a:xfrm>
                <a:off x="2216150" y="5253037"/>
                <a:ext cx="4940300" cy="4763"/>
                <a:chOff x="2216150" y="4859337"/>
                <a:chExt cx="4940300" cy="4763"/>
              </a:xfrm>
            </p:grpSpPr>
            <p:cxnSp>
              <p:nvCxnSpPr>
                <p:cNvPr id="51" name="Straight Connector 50"/>
                <p:cNvCxnSpPr/>
                <p:nvPr/>
              </p:nvCxnSpPr>
              <p:spPr>
                <a:xfrm>
                  <a:off x="4953000" y="4859337"/>
                  <a:ext cx="2203450" cy="476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216150" y="4859337"/>
                  <a:ext cx="2203450" cy="476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567238" y="4859337"/>
                  <a:ext cx="5397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652963" y="4859337"/>
                  <a:ext cx="5397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35513" y="4859337"/>
                  <a:ext cx="555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sp>
          <p:nvSpPr>
            <p:cNvPr id="56" name="TextBox 33"/>
            <p:cNvSpPr txBox="1">
              <a:spLocks noChangeArrowheads="1"/>
            </p:cNvSpPr>
            <p:nvPr/>
          </p:nvSpPr>
          <p:spPr bwMode="auto">
            <a:xfrm>
              <a:off x="1971675" y="2362200"/>
              <a:ext cx="593432" cy="262321"/>
            </a:xfrm>
            <a:prstGeom prst="rect">
              <a:avLst/>
            </a:prstGeom>
            <a:noFill/>
            <a:ln w="9525">
              <a:noFill/>
              <a:miter lim="800000"/>
              <a:headEnd/>
              <a:tailEnd/>
            </a:ln>
          </p:spPr>
          <p:txBody>
            <a:bodyPr wrap="none">
              <a:spAutoFit/>
            </a:bodyPr>
            <a:lstStyle/>
            <a:p>
              <a:pPr algn="l" defTabSz="457200"/>
              <a:r>
                <a:rPr lang="en-US" sz="1400" b="1" dirty="0" smtClean="0">
                  <a:solidFill>
                    <a:prstClr val="black"/>
                  </a:solidFill>
                  <a:latin typeface="Arial"/>
                  <a:ea typeface="ＭＳ Ｐゴシック" pitchFamily="-65" charset="-128"/>
                  <a:cs typeface="Arial"/>
                </a:rPr>
                <a:t>Start</a:t>
              </a:r>
            </a:p>
          </p:txBody>
        </p:sp>
        <p:sp>
          <p:nvSpPr>
            <p:cNvPr id="57" name="TextBox 35"/>
            <p:cNvSpPr txBox="1">
              <a:spLocks noChangeArrowheads="1"/>
            </p:cNvSpPr>
            <p:nvPr/>
          </p:nvSpPr>
          <p:spPr bwMode="auto">
            <a:xfrm>
              <a:off x="6881813" y="2362200"/>
              <a:ext cx="582211" cy="262321"/>
            </a:xfrm>
            <a:prstGeom prst="rect">
              <a:avLst/>
            </a:prstGeom>
            <a:noFill/>
            <a:ln w="9525">
              <a:noFill/>
              <a:miter lim="800000"/>
              <a:headEnd/>
              <a:tailEnd/>
            </a:ln>
          </p:spPr>
          <p:txBody>
            <a:bodyPr wrap="none">
              <a:spAutoFit/>
            </a:bodyPr>
            <a:lstStyle/>
            <a:p>
              <a:pPr algn="l" defTabSz="457200"/>
              <a:r>
                <a:rPr lang="en-US" sz="1400" b="1" smtClean="0">
                  <a:solidFill>
                    <a:prstClr val="black"/>
                  </a:solidFill>
                  <a:latin typeface="Arial"/>
                  <a:ea typeface="ＭＳ Ｐゴシック" pitchFamily="-65" charset="-128"/>
                  <a:cs typeface="Arial"/>
                </a:rPr>
                <a:t>Stop</a:t>
              </a:r>
            </a:p>
          </p:txBody>
        </p:sp>
        <p:sp>
          <p:nvSpPr>
            <p:cNvPr id="58" name="TextBox 24"/>
            <p:cNvSpPr txBox="1">
              <a:spLocks noChangeArrowheads="1"/>
            </p:cNvSpPr>
            <p:nvPr/>
          </p:nvSpPr>
          <p:spPr bwMode="auto">
            <a:xfrm>
              <a:off x="7461250" y="3886200"/>
              <a:ext cx="584200" cy="276225"/>
            </a:xfrm>
            <a:prstGeom prst="rect">
              <a:avLst/>
            </a:prstGeom>
            <a:noFill/>
            <a:ln w="9525">
              <a:noFill/>
              <a:miter lim="800000"/>
              <a:headEnd/>
              <a:tailEnd/>
            </a:ln>
          </p:spPr>
          <p:txBody>
            <a:bodyPr wrap="none">
              <a:spAutoFit/>
            </a:bodyPr>
            <a:lstStyle/>
            <a:p>
              <a:pPr algn="l" defTabSz="457200"/>
              <a:r>
                <a:rPr lang="en-US" sz="1200" b="1" smtClean="0">
                  <a:solidFill>
                    <a:prstClr val="black"/>
                  </a:solidFill>
                  <a:latin typeface="Calibri" pitchFamily="34" charset="0"/>
                  <a:ea typeface="ＭＳ Ｐゴシック" pitchFamily="-65" charset="-128"/>
                  <a:cs typeface="Arial"/>
                </a:rPr>
                <a:t>-0.008</a:t>
              </a:r>
            </a:p>
          </p:txBody>
        </p:sp>
        <p:pic>
          <p:nvPicPr>
            <p:cNvPr id="59" name="Picture 61" descr="transition_LRCapped_start_0.00_1.00.pdf"/>
            <p:cNvPicPr>
              <a:picLocks noChangeAspect="1"/>
            </p:cNvPicPr>
            <p:nvPr/>
          </p:nvPicPr>
          <p:blipFill>
            <a:blip r:embed="rId3" cstate="print"/>
            <a:srcRect t="11192"/>
            <a:stretch>
              <a:fillRect/>
            </a:stretch>
          </p:blipFill>
          <p:spPr bwMode="auto">
            <a:xfrm>
              <a:off x="517525" y="2582863"/>
              <a:ext cx="3895725" cy="2417762"/>
            </a:xfrm>
            <a:prstGeom prst="rect">
              <a:avLst/>
            </a:prstGeom>
            <a:noFill/>
            <a:ln w="9525">
              <a:noFill/>
              <a:miter lim="800000"/>
              <a:headEnd/>
              <a:tailEnd/>
            </a:ln>
          </p:spPr>
        </p:pic>
        <p:pic>
          <p:nvPicPr>
            <p:cNvPr id="60" name="Picture 63" descr="transition_LRCapped_stop_0.00_1.00.pdf"/>
            <p:cNvPicPr>
              <a:picLocks noChangeAspect="1"/>
            </p:cNvPicPr>
            <p:nvPr/>
          </p:nvPicPr>
          <p:blipFill>
            <a:blip r:embed="rId4" cstate="print"/>
            <a:srcRect t="10455"/>
            <a:stretch>
              <a:fillRect/>
            </a:stretch>
          </p:blipFill>
          <p:spPr bwMode="auto">
            <a:xfrm>
              <a:off x="4946650" y="2562225"/>
              <a:ext cx="3895725" cy="2438400"/>
            </a:xfrm>
            <a:prstGeom prst="rect">
              <a:avLst/>
            </a:prstGeom>
            <a:noFill/>
            <a:ln w="9525">
              <a:noFill/>
              <a:miter lim="800000"/>
              <a:headEnd/>
              <a:tailEnd/>
            </a:ln>
          </p:spPr>
        </p:pic>
      </p:grpSp>
      <p:grpSp>
        <p:nvGrpSpPr>
          <p:cNvPr id="5" name="Group 65"/>
          <p:cNvGrpSpPr/>
          <p:nvPr/>
        </p:nvGrpSpPr>
        <p:grpSpPr>
          <a:xfrm>
            <a:off x="2895600" y="2438400"/>
            <a:ext cx="990600" cy="1143000"/>
            <a:chOff x="2667000" y="2438400"/>
            <a:chExt cx="990600" cy="1143000"/>
          </a:xfrm>
        </p:grpSpPr>
        <p:sp>
          <p:nvSpPr>
            <p:cNvPr id="33" name="Oval 32"/>
            <p:cNvSpPr/>
            <p:nvPr/>
          </p:nvSpPr>
          <p:spPr>
            <a:xfrm>
              <a:off x="2667000" y="2895600"/>
              <a:ext cx="990600" cy="68580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latin typeface="Arial"/>
                <a:cs typeface="Arial"/>
              </a:endParaRPr>
            </a:p>
          </p:txBody>
        </p:sp>
        <p:cxnSp>
          <p:nvCxnSpPr>
            <p:cNvPr id="65" name="Straight Connector 64"/>
            <p:cNvCxnSpPr/>
            <p:nvPr/>
          </p:nvCxnSpPr>
          <p:spPr>
            <a:xfrm>
              <a:off x="3124200" y="2438400"/>
              <a:ext cx="0" cy="457200"/>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76"/>
          <p:cNvGrpSpPr/>
          <p:nvPr/>
        </p:nvGrpSpPr>
        <p:grpSpPr>
          <a:xfrm>
            <a:off x="609600" y="2209800"/>
            <a:ext cx="3724275" cy="4210050"/>
            <a:chOff x="609600" y="2209800"/>
            <a:chExt cx="3724275" cy="4210050"/>
          </a:xfrm>
        </p:grpSpPr>
        <p:grpSp>
          <p:nvGrpSpPr>
            <p:cNvPr id="7" name="Group 74"/>
            <p:cNvGrpSpPr/>
            <p:nvPr/>
          </p:nvGrpSpPr>
          <p:grpSpPr>
            <a:xfrm>
              <a:off x="1981200" y="2209800"/>
              <a:ext cx="457200" cy="2895600"/>
              <a:chOff x="1981200" y="2209800"/>
              <a:chExt cx="457200" cy="2895600"/>
            </a:xfrm>
          </p:grpSpPr>
          <p:sp>
            <p:nvSpPr>
              <p:cNvPr id="67" name="Oval 66"/>
              <p:cNvSpPr/>
              <p:nvPr/>
            </p:nvSpPr>
            <p:spPr>
              <a:xfrm>
                <a:off x="1981200" y="2209800"/>
                <a:ext cx="457200" cy="198120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latin typeface="Arial"/>
                  <a:cs typeface="Arial"/>
                </a:endParaRPr>
              </a:p>
            </p:txBody>
          </p:sp>
          <p:cxnSp>
            <p:nvCxnSpPr>
              <p:cNvPr id="68" name="Straight Connector 67"/>
              <p:cNvCxnSpPr/>
              <p:nvPr/>
            </p:nvCxnSpPr>
            <p:spPr>
              <a:xfrm>
                <a:off x="2209800" y="4267200"/>
                <a:ext cx="0" cy="838200"/>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pic>
          <p:nvPicPr>
            <p:cNvPr id="8195" name="Picture 3"/>
            <p:cNvPicPr>
              <a:picLocks noChangeAspect="1" noChangeArrowheads="1"/>
            </p:cNvPicPr>
            <p:nvPr/>
          </p:nvPicPr>
          <p:blipFill>
            <a:blip r:embed="rId5" cstate="print"/>
            <a:srcRect/>
            <a:stretch>
              <a:fillRect/>
            </a:stretch>
          </p:blipFill>
          <p:spPr bwMode="auto">
            <a:xfrm>
              <a:off x="609600" y="5029200"/>
              <a:ext cx="3724275" cy="1390650"/>
            </a:xfrm>
            <a:prstGeom prst="rect">
              <a:avLst/>
            </a:prstGeom>
            <a:noFill/>
            <a:ln w="9525">
              <a:noFill/>
              <a:miter lim="800000"/>
              <a:headEnd/>
              <a:tailEnd/>
            </a:ln>
          </p:spPr>
        </p:pic>
      </p:grpSp>
      <p:grpSp>
        <p:nvGrpSpPr>
          <p:cNvPr id="8" name="Group 80"/>
          <p:cNvGrpSpPr/>
          <p:nvPr/>
        </p:nvGrpSpPr>
        <p:grpSpPr>
          <a:xfrm>
            <a:off x="4724400" y="2895600"/>
            <a:ext cx="3810000" cy="3519809"/>
            <a:chOff x="4724400" y="2895600"/>
            <a:chExt cx="3810000" cy="3519809"/>
          </a:xfrm>
        </p:grpSpPr>
        <p:grpSp>
          <p:nvGrpSpPr>
            <p:cNvPr id="9" name="Group 75"/>
            <p:cNvGrpSpPr/>
            <p:nvPr/>
          </p:nvGrpSpPr>
          <p:grpSpPr>
            <a:xfrm>
              <a:off x="5867400" y="2895600"/>
              <a:ext cx="990600" cy="2133600"/>
              <a:chOff x="5867400" y="2895600"/>
              <a:chExt cx="990600" cy="2133600"/>
            </a:xfrm>
          </p:grpSpPr>
          <p:sp>
            <p:nvSpPr>
              <p:cNvPr id="72" name="Oval 71"/>
              <p:cNvSpPr/>
              <p:nvPr/>
            </p:nvSpPr>
            <p:spPr>
              <a:xfrm>
                <a:off x="5867400" y="2895600"/>
                <a:ext cx="990600" cy="68580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latin typeface="Arial"/>
                  <a:cs typeface="Arial"/>
                </a:endParaRPr>
              </a:p>
            </p:txBody>
          </p:sp>
          <p:cxnSp>
            <p:nvCxnSpPr>
              <p:cNvPr id="73" name="Straight Connector 72"/>
              <p:cNvCxnSpPr/>
              <p:nvPr/>
            </p:nvCxnSpPr>
            <p:spPr>
              <a:xfrm>
                <a:off x="6324600" y="3657600"/>
                <a:ext cx="0" cy="1371600"/>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pic>
          <p:nvPicPr>
            <p:cNvPr id="8198" name="Picture 6"/>
            <p:cNvPicPr>
              <a:picLocks noChangeAspect="1" noChangeArrowheads="1"/>
            </p:cNvPicPr>
            <p:nvPr/>
          </p:nvPicPr>
          <p:blipFill>
            <a:blip r:embed="rId6" cstate="print"/>
            <a:srcRect/>
            <a:stretch>
              <a:fillRect/>
            </a:stretch>
          </p:blipFill>
          <p:spPr bwMode="auto">
            <a:xfrm>
              <a:off x="4724400" y="5029200"/>
              <a:ext cx="3810000" cy="1386209"/>
            </a:xfrm>
            <a:prstGeom prst="rect">
              <a:avLst/>
            </a:prstGeom>
            <a:noFill/>
            <a:ln w="9525">
              <a:noFill/>
              <a:miter lim="800000"/>
              <a:headEnd/>
              <a:tailEnd/>
            </a:ln>
          </p:spPr>
        </p:pic>
      </p:grpSp>
      <p:sp>
        <p:nvSpPr>
          <p:cNvPr id="48" name="TextBox 14"/>
          <p:cNvSpPr txBox="1">
            <a:spLocks noChangeArrowheads="1"/>
          </p:cNvSpPr>
          <p:nvPr/>
        </p:nvSpPr>
        <p:spPr bwMode="auto">
          <a:xfrm>
            <a:off x="6172200" y="6581001"/>
            <a:ext cx="2532425"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Calibri" pitchFamily="34" charset="0"/>
              </a:rPr>
              <a:t>Wan Y. et al, </a:t>
            </a:r>
            <a:r>
              <a:rPr lang="en-US" sz="1200" i="1" dirty="0" smtClean="0">
                <a:latin typeface="Calibri" pitchFamily="34" charset="0"/>
              </a:rPr>
              <a:t>Nat. Rev. Genetics</a:t>
            </a:r>
            <a:r>
              <a:rPr lang="en-US" sz="1200" dirty="0" smtClean="0">
                <a:latin typeface="Calibri" pitchFamily="34" charset="0"/>
              </a:rPr>
              <a:t>, 2011 </a:t>
            </a:r>
            <a:endParaRPr lang="en-US" sz="1200" dirty="0">
              <a:latin typeface="Calibri" pitchFamily="34" charset="0"/>
            </a:endParaRPr>
          </a:p>
        </p:txBody>
      </p:sp>
      <p:pic>
        <p:nvPicPr>
          <p:cNvPr id="10" name="Picture 9" descr="Screen Shot 2012-11-22 at 6.03.5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518" y="990600"/>
            <a:ext cx="2535978" cy="1428057"/>
          </a:xfrm>
          <a:prstGeom prst="rect">
            <a:avLst/>
          </a:prstGeom>
        </p:spPr>
      </p:pic>
    </p:spTree>
    <p:extLst>
      <p:ext uri="{BB962C8B-B14F-4D97-AF65-F5344CB8AC3E}">
        <p14:creationId xmlns:p14="http://schemas.microsoft.com/office/powerpoint/2010/main" val="9858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u="sng" dirty="0" smtClean="0">
                <a:latin typeface="Arial" pitchFamily="34" charset="0"/>
                <a:cs typeface="Arial" pitchFamily="34" charset="0"/>
              </a:rPr>
              <a:t>P</a:t>
            </a:r>
            <a:r>
              <a:rPr lang="en-US" sz="3200" dirty="0" smtClean="0">
                <a:latin typeface="Arial" pitchFamily="34" charset="0"/>
                <a:cs typeface="Arial" pitchFamily="34" charset="0"/>
              </a:rPr>
              <a:t>arallel </a:t>
            </a:r>
            <a:r>
              <a:rPr lang="en-US" sz="3200" u="sng" dirty="0" smtClean="0">
                <a:latin typeface="Arial" pitchFamily="34" charset="0"/>
                <a:cs typeface="Arial" pitchFamily="34" charset="0"/>
              </a:rPr>
              <a:t>A</a:t>
            </a:r>
            <a:r>
              <a:rPr lang="en-US" sz="3200" dirty="0" smtClean="0">
                <a:latin typeface="Arial" pitchFamily="34" charset="0"/>
                <a:cs typeface="Arial" pitchFamily="34" charset="0"/>
              </a:rPr>
              <a:t>nalysis of </a:t>
            </a:r>
            <a:r>
              <a:rPr lang="en-US" sz="3200" u="sng" dirty="0" smtClean="0">
                <a:latin typeface="Arial" pitchFamily="34" charset="0"/>
                <a:cs typeface="Arial" pitchFamily="34" charset="0"/>
              </a:rPr>
              <a:t>R</a:t>
            </a:r>
            <a:r>
              <a:rPr lang="en-US" sz="3200" dirty="0" smtClean="0">
                <a:latin typeface="Arial" pitchFamily="34" charset="0"/>
                <a:cs typeface="Arial" pitchFamily="34" charset="0"/>
              </a:rPr>
              <a:t>NA by </a:t>
            </a:r>
            <a:r>
              <a:rPr lang="en-US" sz="3200" u="sng" dirty="0" smtClean="0">
                <a:latin typeface="Arial" pitchFamily="34" charset="0"/>
                <a:cs typeface="Arial" pitchFamily="34" charset="0"/>
              </a:rPr>
              <a:t>T</a:t>
            </a:r>
            <a:r>
              <a:rPr lang="en-US" sz="3200" dirty="0" smtClean="0">
                <a:latin typeface="Arial" pitchFamily="34" charset="0"/>
                <a:cs typeface="Arial" pitchFamily="34" charset="0"/>
              </a:rPr>
              <a:t>emperature </a:t>
            </a:r>
            <a:r>
              <a:rPr lang="en-US" sz="3200" u="sng" dirty="0" smtClean="0">
                <a:latin typeface="Arial" pitchFamily="34" charset="0"/>
                <a:cs typeface="Arial" pitchFamily="34" charset="0"/>
              </a:rPr>
              <a:t>E</a:t>
            </a:r>
            <a:r>
              <a:rPr lang="en-US" sz="3200" dirty="0" smtClean="0">
                <a:latin typeface="Arial" pitchFamily="34" charset="0"/>
                <a:cs typeface="Arial" pitchFamily="34" charset="0"/>
              </a:rPr>
              <a:t>levation (PARTE)</a:t>
            </a:r>
            <a:endParaRPr lang="en-US" sz="3200" dirty="0">
              <a:latin typeface="Arial" pitchFamily="34" charset="0"/>
              <a:cs typeface="Arial" pitchFamily="34" charset="0"/>
            </a:endParaRPr>
          </a:p>
        </p:txBody>
      </p:sp>
      <p:sp>
        <p:nvSpPr>
          <p:cNvPr id="227" name="Rectangle 3"/>
          <p:cNvSpPr txBox="1">
            <a:spLocks noChangeArrowheads="1"/>
          </p:cNvSpPr>
          <p:nvPr/>
        </p:nvSpPr>
        <p:spPr>
          <a:xfrm>
            <a:off x="500062" y="5102569"/>
            <a:ext cx="8229600" cy="1020763"/>
          </a:xfrm>
          <a:prstGeom prst="rect">
            <a:avLst/>
          </a:prstGeom>
        </p:spPr>
        <p:txBody>
          <a:bodyPr/>
          <a:lstStyle/>
          <a:p>
            <a:pPr marL="342900" indent="-342900" algn="l">
              <a:lnSpc>
                <a:spcPct val="90000"/>
              </a:lnSpc>
              <a:spcBef>
                <a:spcPct val="20000"/>
              </a:spcBef>
              <a:defRPr/>
            </a:pPr>
            <a:endParaRPr lang="en-US" sz="1600" kern="0" dirty="0">
              <a:solidFill>
                <a:srgbClr val="000000"/>
              </a:solidFill>
              <a:latin typeface="Arial"/>
              <a:cs typeface="Arial" charset="0"/>
            </a:endParaRPr>
          </a:p>
          <a:p>
            <a:pPr marL="342900" indent="-342900" algn="l">
              <a:lnSpc>
                <a:spcPct val="90000"/>
              </a:lnSpc>
              <a:spcBef>
                <a:spcPct val="20000"/>
              </a:spcBef>
              <a:buFontTx/>
              <a:buChar char="•"/>
              <a:defRPr/>
            </a:pPr>
            <a:r>
              <a:rPr lang="en-US" sz="1600" kern="0" dirty="0" smtClean="0">
                <a:solidFill>
                  <a:srgbClr val="000000"/>
                </a:solidFill>
                <a:latin typeface="Arial"/>
                <a:cs typeface="Arial" charset="0"/>
              </a:rPr>
              <a:t>By graded temperature elevation, reveal possible pairing nucleotides</a:t>
            </a:r>
          </a:p>
          <a:p>
            <a:pPr marL="342900" indent="-342900" algn="l">
              <a:lnSpc>
                <a:spcPct val="90000"/>
              </a:lnSpc>
              <a:spcBef>
                <a:spcPct val="20000"/>
              </a:spcBef>
              <a:buFontTx/>
              <a:buChar char="•"/>
              <a:defRPr/>
            </a:pPr>
            <a:r>
              <a:rPr lang="en-US" sz="1600" kern="0" dirty="0" smtClean="0">
                <a:solidFill>
                  <a:srgbClr val="000000"/>
                </a:solidFill>
                <a:latin typeface="Arial"/>
                <a:cs typeface="Arial" charset="0"/>
              </a:rPr>
              <a:t>Genome-wide RNA </a:t>
            </a:r>
            <a:r>
              <a:rPr lang="en-US" sz="1600" kern="0" dirty="0" err="1" smtClean="0">
                <a:solidFill>
                  <a:srgbClr val="000000"/>
                </a:solidFill>
                <a:latin typeface="Arial"/>
                <a:cs typeface="Arial" charset="0"/>
              </a:rPr>
              <a:t>calorimetry</a:t>
            </a:r>
            <a:r>
              <a:rPr lang="en-US" sz="1600" kern="0" dirty="0" smtClean="0">
                <a:solidFill>
                  <a:srgbClr val="000000"/>
                </a:solidFill>
                <a:latin typeface="Arial"/>
                <a:cs typeface="Arial" charset="0"/>
              </a:rPr>
              <a:t>-- direct measurement of free energy of RNA folding</a:t>
            </a:r>
            <a:endParaRPr lang="en-US" sz="1600" kern="0" dirty="0">
              <a:solidFill>
                <a:srgbClr val="000000"/>
              </a:solidFill>
              <a:latin typeface="Arial"/>
              <a:cs typeface="Arial" charset="0"/>
            </a:endParaRPr>
          </a:p>
        </p:txBody>
      </p:sp>
      <p:sp>
        <p:nvSpPr>
          <p:cNvPr id="161" name="TextBox 160"/>
          <p:cNvSpPr txBox="1">
            <a:spLocks noChangeArrowheads="1"/>
          </p:cNvSpPr>
          <p:nvPr/>
        </p:nvSpPr>
        <p:spPr bwMode="auto">
          <a:xfrm>
            <a:off x="7315200" y="6553200"/>
            <a:ext cx="1680268" cy="246221"/>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000" kern="0" dirty="0" smtClean="0">
                <a:solidFill>
                  <a:sysClr val="windowText" lastClr="000000"/>
                </a:solidFill>
                <a:latin typeface="Arial" charset="0"/>
                <a:cs typeface="Arial" charset="0"/>
              </a:rPr>
              <a:t>Wan et al., </a:t>
            </a:r>
            <a:r>
              <a:rPr lang="en-US" sz="1000" i="1" kern="0" dirty="0" smtClean="0">
                <a:solidFill>
                  <a:sysClr val="windowText" lastClr="000000"/>
                </a:solidFill>
                <a:latin typeface="Arial" charset="0"/>
                <a:cs typeface="Arial" charset="0"/>
              </a:rPr>
              <a:t>Mol. Cell</a:t>
            </a:r>
            <a:r>
              <a:rPr lang="en-US" sz="1000" kern="0" dirty="0" smtClean="0">
                <a:solidFill>
                  <a:sysClr val="windowText" lastClr="000000"/>
                </a:solidFill>
                <a:latin typeface="Arial" charset="0"/>
                <a:cs typeface="Arial" charset="0"/>
              </a:rPr>
              <a:t>, 2012</a:t>
            </a:r>
            <a:endParaRPr lang="en-US" sz="1000" kern="0" dirty="0">
              <a:solidFill>
                <a:sysClr val="windowText" lastClr="000000"/>
              </a:solidFill>
              <a:latin typeface="Arial"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19" y="1560819"/>
            <a:ext cx="8382000" cy="3087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53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533400" y="228600"/>
            <a:ext cx="8229600" cy="1143000"/>
          </a:xfrm>
          <a:prstGeom prst="rect">
            <a:avLst/>
          </a:prstGeom>
        </p:spPr>
        <p:txBody>
          <a:bodyPr/>
          <a:lstStyle/>
          <a:p>
            <a:pPr algn="ctr" fontAlgn="auto">
              <a:spcAft>
                <a:spcPts val="0"/>
              </a:spcAft>
              <a:defRPr/>
            </a:pPr>
            <a:r>
              <a:rPr lang="en-US" sz="3200" u="sng" dirty="0" smtClean="0">
                <a:solidFill>
                  <a:prstClr val="black"/>
                </a:solidFill>
                <a:latin typeface="Arial" pitchFamily="34" charset="0"/>
                <a:cs typeface="Arial" pitchFamily="34" charset="0"/>
              </a:rPr>
              <a:t>P</a:t>
            </a:r>
            <a:r>
              <a:rPr lang="en-US" sz="3200" dirty="0" smtClean="0">
                <a:solidFill>
                  <a:prstClr val="black"/>
                </a:solidFill>
                <a:latin typeface="Arial" pitchFamily="34" charset="0"/>
                <a:cs typeface="Arial" pitchFamily="34" charset="0"/>
              </a:rPr>
              <a:t>arallel </a:t>
            </a:r>
            <a:r>
              <a:rPr lang="en-US" sz="3200" u="sng" dirty="0" smtClean="0">
                <a:solidFill>
                  <a:prstClr val="black"/>
                </a:solidFill>
                <a:latin typeface="Arial" pitchFamily="34" charset="0"/>
                <a:cs typeface="Arial" pitchFamily="34" charset="0"/>
              </a:rPr>
              <a:t>A</a:t>
            </a:r>
            <a:r>
              <a:rPr lang="en-US" sz="3200" dirty="0" smtClean="0">
                <a:solidFill>
                  <a:prstClr val="black"/>
                </a:solidFill>
                <a:latin typeface="Arial" pitchFamily="34" charset="0"/>
                <a:cs typeface="Arial" pitchFamily="34" charset="0"/>
              </a:rPr>
              <a:t>nalysis of </a:t>
            </a:r>
            <a:r>
              <a:rPr lang="en-US" sz="3200" u="sng" dirty="0" smtClean="0">
                <a:solidFill>
                  <a:prstClr val="black"/>
                </a:solidFill>
                <a:latin typeface="Arial" pitchFamily="34" charset="0"/>
                <a:cs typeface="Arial" pitchFamily="34" charset="0"/>
              </a:rPr>
              <a:t>R</a:t>
            </a:r>
            <a:r>
              <a:rPr lang="en-US" sz="3200" dirty="0" smtClean="0">
                <a:solidFill>
                  <a:prstClr val="black"/>
                </a:solidFill>
                <a:latin typeface="Arial" pitchFamily="34" charset="0"/>
                <a:cs typeface="Arial" pitchFamily="34" charset="0"/>
              </a:rPr>
              <a:t>NA by </a:t>
            </a:r>
            <a:r>
              <a:rPr lang="en-US" sz="3200" u="sng" dirty="0" smtClean="0">
                <a:solidFill>
                  <a:prstClr val="black"/>
                </a:solidFill>
                <a:latin typeface="Arial" pitchFamily="34" charset="0"/>
                <a:cs typeface="Arial" pitchFamily="34" charset="0"/>
              </a:rPr>
              <a:t>T</a:t>
            </a:r>
            <a:r>
              <a:rPr lang="en-US" sz="3200" dirty="0" smtClean="0">
                <a:solidFill>
                  <a:prstClr val="black"/>
                </a:solidFill>
                <a:latin typeface="Arial" pitchFamily="34" charset="0"/>
                <a:cs typeface="Arial" pitchFamily="34" charset="0"/>
              </a:rPr>
              <a:t>emperature </a:t>
            </a:r>
            <a:r>
              <a:rPr lang="en-US" sz="3200" u="sng" dirty="0" smtClean="0">
                <a:solidFill>
                  <a:prstClr val="black"/>
                </a:solidFill>
                <a:latin typeface="Arial" pitchFamily="34" charset="0"/>
                <a:cs typeface="Arial" pitchFamily="34" charset="0"/>
              </a:rPr>
              <a:t>E</a:t>
            </a:r>
            <a:r>
              <a:rPr lang="en-US" sz="3200" dirty="0" smtClean="0">
                <a:solidFill>
                  <a:prstClr val="black"/>
                </a:solidFill>
                <a:latin typeface="Arial" pitchFamily="34" charset="0"/>
                <a:cs typeface="Arial" pitchFamily="34" charset="0"/>
              </a:rPr>
              <a:t>levation (PARTE)</a:t>
            </a:r>
            <a:endParaRPr lang="en-US" sz="3200" dirty="0">
              <a:solidFill>
                <a:prstClr val="black"/>
              </a:solidFill>
              <a:latin typeface="Arial" pitchFamily="34" charset="0"/>
              <a:cs typeface="Arial" pitchFamily="34" charset="0"/>
            </a:endParaRPr>
          </a:p>
        </p:txBody>
      </p:sp>
      <p:pic>
        <p:nvPicPr>
          <p:cNvPr id="274435" name="Picture 3"/>
          <p:cNvPicPr>
            <a:picLocks noChangeAspect="1" noChangeArrowheads="1"/>
          </p:cNvPicPr>
          <p:nvPr/>
        </p:nvPicPr>
        <p:blipFill>
          <a:blip r:embed="rId3" cstate="print"/>
          <a:srcRect t="7679"/>
          <a:stretch>
            <a:fillRect/>
          </a:stretch>
        </p:blipFill>
        <p:spPr bwMode="auto">
          <a:xfrm>
            <a:off x="914400" y="1447800"/>
            <a:ext cx="7162800" cy="3124200"/>
          </a:xfrm>
          <a:prstGeom prst="rect">
            <a:avLst/>
          </a:prstGeom>
          <a:noFill/>
          <a:ln w="9525">
            <a:noFill/>
            <a:miter lim="800000"/>
            <a:headEnd/>
            <a:tailEnd/>
          </a:ln>
        </p:spPr>
      </p:pic>
      <p:grpSp>
        <p:nvGrpSpPr>
          <p:cNvPr id="35" name="Group 34"/>
          <p:cNvGrpSpPr/>
          <p:nvPr/>
        </p:nvGrpSpPr>
        <p:grpSpPr>
          <a:xfrm>
            <a:off x="990600" y="4572000"/>
            <a:ext cx="7086600" cy="2209800"/>
            <a:chOff x="685800" y="4572000"/>
            <a:chExt cx="7086600" cy="2209800"/>
          </a:xfrm>
        </p:grpSpPr>
        <p:grpSp>
          <p:nvGrpSpPr>
            <p:cNvPr id="33" name="Group 32"/>
            <p:cNvGrpSpPr/>
            <p:nvPr/>
          </p:nvGrpSpPr>
          <p:grpSpPr>
            <a:xfrm>
              <a:off x="685800" y="4572000"/>
              <a:ext cx="7086600" cy="2209800"/>
              <a:chOff x="685800" y="4572000"/>
              <a:chExt cx="7086600" cy="2209800"/>
            </a:xfrm>
          </p:grpSpPr>
          <p:pic>
            <p:nvPicPr>
              <p:cNvPr id="274436" name="Picture 4"/>
              <p:cNvPicPr>
                <a:picLocks noChangeAspect="1" noChangeArrowheads="1"/>
              </p:cNvPicPr>
              <p:nvPr/>
            </p:nvPicPr>
            <p:blipFill>
              <a:blip r:embed="rId4" cstate="print"/>
              <a:srcRect l="4938" b="16052"/>
              <a:stretch>
                <a:fillRect/>
              </a:stretch>
            </p:blipFill>
            <p:spPr bwMode="auto">
              <a:xfrm>
                <a:off x="1905000" y="4572000"/>
                <a:ext cx="5867400" cy="2209800"/>
              </a:xfrm>
              <a:prstGeom prst="rect">
                <a:avLst/>
              </a:prstGeom>
              <a:noFill/>
              <a:ln w="9525">
                <a:noFill/>
                <a:miter lim="800000"/>
                <a:headEnd/>
                <a:tailEnd/>
              </a:ln>
            </p:spPr>
          </p:pic>
          <p:pic>
            <p:nvPicPr>
              <p:cNvPr id="32" name="Picture 4"/>
              <p:cNvPicPr>
                <a:picLocks noChangeAspect="1" noChangeArrowheads="1"/>
              </p:cNvPicPr>
              <p:nvPr/>
            </p:nvPicPr>
            <p:blipFill>
              <a:blip r:embed="rId4" cstate="print"/>
              <a:srcRect t="86843" r="38272" b="1579"/>
              <a:stretch>
                <a:fillRect/>
              </a:stretch>
            </p:blipFill>
            <p:spPr bwMode="auto">
              <a:xfrm>
                <a:off x="685800" y="6400800"/>
                <a:ext cx="3810000" cy="304800"/>
              </a:xfrm>
              <a:prstGeom prst="rect">
                <a:avLst/>
              </a:prstGeom>
              <a:noFill/>
              <a:ln w="9525">
                <a:noFill/>
                <a:miter lim="800000"/>
                <a:headEnd/>
                <a:tailEnd/>
              </a:ln>
            </p:spPr>
          </p:pic>
        </p:grpSp>
        <p:sp>
          <p:nvSpPr>
            <p:cNvPr id="34" name="TextBox 33"/>
            <p:cNvSpPr txBox="1"/>
            <p:nvPr/>
          </p:nvSpPr>
          <p:spPr>
            <a:xfrm>
              <a:off x="1981200" y="4648200"/>
              <a:ext cx="663964" cy="307777"/>
            </a:xfrm>
            <a:prstGeom prst="rect">
              <a:avLst/>
            </a:prstGeom>
            <a:noFill/>
          </p:spPr>
          <p:txBody>
            <a:bodyPr wrap="none" rtlCol="0">
              <a:spAutoFit/>
            </a:bodyPr>
            <a:lstStyle/>
            <a:p>
              <a:pPr algn="l"/>
              <a:r>
                <a:rPr lang="en-US" sz="1400" i="1" dirty="0" smtClean="0">
                  <a:solidFill>
                    <a:prstClr val="black"/>
                  </a:solidFill>
                  <a:latin typeface="Arial" charset="0"/>
                  <a:cs typeface="Arial" charset="0"/>
                </a:rPr>
                <a:t>SCR1</a:t>
              </a:r>
              <a:endParaRPr lang="en-US" sz="1400" i="1" dirty="0">
                <a:solidFill>
                  <a:prstClr val="black"/>
                </a:solidFill>
                <a:latin typeface="Arial" charset="0"/>
                <a:cs typeface="Arial" charset="0"/>
              </a:endParaRPr>
            </a:p>
          </p:txBody>
        </p:sp>
      </p:grpSp>
      <p:sp>
        <p:nvSpPr>
          <p:cNvPr id="9" name="TextBox 8"/>
          <p:cNvSpPr txBox="1">
            <a:spLocks noChangeArrowheads="1"/>
          </p:cNvSpPr>
          <p:nvPr/>
        </p:nvSpPr>
        <p:spPr bwMode="auto">
          <a:xfrm>
            <a:off x="7315200" y="6553200"/>
            <a:ext cx="1680268" cy="246221"/>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000" kern="0" dirty="0" smtClean="0">
                <a:solidFill>
                  <a:sysClr val="windowText" lastClr="000000"/>
                </a:solidFill>
                <a:latin typeface="Arial" charset="0"/>
                <a:cs typeface="Arial" charset="0"/>
              </a:rPr>
              <a:t>Wan et al., </a:t>
            </a:r>
            <a:r>
              <a:rPr lang="en-US" sz="1000" i="1" kern="0" dirty="0" smtClean="0">
                <a:solidFill>
                  <a:sysClr val="windowText" lastClr="000000"/>
                </a:solidFill>
                <a:latin typeface="Arial" charset="0"/>
                <a:cs typeface="Arial" charset="0"/>
              </a:rPr>
              <a:t>Mol. Cell</a:t>
            </a:r>
            <a:r>
              <a:rPr lang="en-US" sz="1000" kern="0" dirty="0" smtClean="0">
                <a:solidFill>
                  <a:sysClr val="windowText" lastClr="000000"/>
                </a:solidFill>
                <a:latin typeface="Arial" charset="0"/>
                <a:cs typeface="Arial" charset="0"/>
              </a:rPr>
              <a:t>, 2012</a:t>
            </a:r>
            <a:endParaRPr lang="en-US" sz="10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11834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9296400" cy="1077218"/>
          </a:xfrm>
          <a:prstGeom prst="rect">
            <a:avLst/>
          </a:prstGeom>
          <a:noFill/>
        </p:spPr>
        <p:txBody>
          <a:bodyPr wrap="square" rtlCol="0">
            <a:spAutoFit/>
          </a:bodyPr>
          <a:lstStyle/>
          <a:p>
            <a:pPr algn="ctr" fontAlgn="auto">
              <a:spcBef>
                <a:spcPts val="0"/>
              </a:spcBef>
              <a:spcAft>
                <a:spcPts val="0"/>
              </a:spcAft>
            </a:pPr>
            <a:r>
              <a:rPr lang="en-US" sz="3200" dirty="0" smtClean="0">
                <a:solidFill>
                  <a:prstClr val="black"/>
                </a:solidFill>
                <a:latin typeface="Arial" pitchFamily="34" charset="0"/>
                <a:cs typeface="Arial" pitchFamily="34" charset="0"/>
              </a:rPr>
              <a:t>Energetic landscape of RNA folding </a:t>
            </a:r>
          </a:p>
          <a:p>
            <a:pPr algn="ctr" fontAlgn="auto">
              <a:spcBef>
                <a:spcPts val="0"/>
              </a:spcBef>
              <a:spcAft>
                <a:spcPts val="0"/>
              </a:spcAft>
            </a:pPr>
            <a:r>
              <a:rPr lang="en-US" sz="3200" dirty="0" smtClean="0">
                <a:solidFill>
                  <a:prstClr val="black"/>
                </a:solidFill>
                <a:latin typeface="Arial" pitchFamily="34" charset="0"/>
                <a:cs typeface="Arial" pitchFamily="34" charset="0"/>
              </a:rPr>
              <a:t>genome-wide</a:t>
            </a:r>
            <a:endParaRPr lang="en-US" sz="3200" dirty="0">
              <a:solidFill>
                <a:prstClr val="black"/>
              </a:solidFill>
              <a:latin typeface="Arial" pitchFamily="34" charset="0"/>
              <a:cs typeface="Arial" pitchFamily="34" charset="0"/>
            </a:endParaRPr>
          </a:p>
        </p:txBody>
      </p:sp>
      <p:grpSp>
        <p:nvGrpSpPr>
          <p:cNvPr id="3" name="Group 2"/>
          <p:cNvGrpSpPr/>
          <p:nvPr/>
        </p:nvGrpSpPr>
        <p:grpSpPr>
          <a:xfrm>
            <a:off x="1049482" y="1452284"/>
            <a:ext cx="6189518" cy="4571803"/>
            <a:chOff x="685800" y="1066800"/>
            <a:chExt cx="6705600" cy="4953000"/>
          </a:xfrm>
        </p:grpSpPr>
        <p:pic>
          <p:nvPicPr>
            <p:cNvPr id="3075" name="Picture 3"/>
            <p:cNvPicPr>
              <a:picLocks noChangeAspect="1" noChangeArrowheads="1"/>
            </p:cNvPicPr>
            <p:nvPr/>
          </p:nvPicPr>
          <p:blipFill>
            <a:blip r:embed="rId3" cstate="print"/>
            <a:srcRect r="28484" b="8451"/>
            <a:stretch>
              <a:fillRect/>
            </a:stretch>
          </p:blipFill>
          <p:spPr bwMode="auto">
            <a:xfrm>
              <a:off x="2667000" y="1066800"/>
              <a:ext cx="3470966" cy="4953000"/>
            </a:xfrm>
            <a:prstGeom prst="rect">
              <a:avLst/>
            </a:prstGeom>
            <a:noFill/>
            <a:ln w="9525">
              <a:noFill/>
              <a:miter lim="800000"/>
              <a:headEnd/>
              <a:tailEnd/>
            </a:ln>
          </p:spPr>
        </p:pic>
        <p:pic>
          <p:nvPicPr>
            <p:cNvPr id="35" name="Picture 3"/>
            <p:cNvPicPr>
              <a:picLocks noChangeAspect="1" noChangeArrowheads="1"/>
            </p:cNvPicPr>
            <p:nvPr/>
          </p:nvPicPr>
          <p:blipFill>
            <a:blip r:embed="rId3" cstate="print"/>
            <a:srcRect l="70371" t="35211" r="-1852" b="8451"/>
            <a:stretch>
              <a:fillRect/>
            </a:stretch>
          </p:blipFill>
          <p:spPr bwMode="auto">
            <a:xfrm>
              <a:off x="6096000" y="2971800"/>
              <a:ext cx="1295400" cy="3048000"/>
            </a:xfrm>
            <a:prstGeom prst="rect">
              <a:avLst/>
            </a:prstGeom>
            <a:noFill/>
            <a:ln w="9525">
              <a:noFill/>
              <a:miter lim="800000"/>
              <a:headEnd/>
              <a:tailEnd/>
            </a:ln>
          </p:spPr>
        </p:pic>
        <p:pic>
          <p:nvPicPr>
            <p:cNvPr id="36" name="Picture 3"/>
            <p:cNvPicPr>
              <a:picLocks noChangeAspect="1" noChangeArrowheads="1"/>
            </p:cNvPicPr>
            <p:nvPr/>
          </p:nvPicPr>
          <p:blipFill>
            <a:blip r:embed="rId3" cstate="print"/>
            <a:srcRect l="70371" t="9859" r="-1852" b="64789"/>
            <a:stretch>
              <a:fillRect/>
            </a:stretch>
          </p:blipFill>
          <p:spPr bwMode="auto">
            <a:xfrm>
              <a:off x="6096000" y="1600200"/>
              <a:ext cx="1295400" cy="1371600"/>
            </a:xfrm>
            <a:prstGeom prst="rect">
              <a:avLst/>
            </a:prstGeom>
            <a:noFill/>
            <a:ln w="9525">
              <a:noFill/>
              <a:miter lim="800000"/>
              <a:headEnd/>
              <a:tailEnd/>
            </a:ln>
          </p:spPr>
        </p:pic>
        <p:grpSp>
          <p:nvGrpSpPr>
            <p:cNvPr id="2" name="Group 42"/>
            <p:cNvGrpSpPr/>
            <p:nvPr/>
          </p:nvGrpSpPr>
          <p:grpSpPr>
            <a:xfrm>
              <a:off x="685800" y="5410200"/>
              <a:ext cx="1834940" cy="609600"/>
              <a:chOff x="914400" y="5486400"/>
              <a:chExt cx="1834940" cy="609600"/>
            </a:xfrm>
          </p:grpSpPr>
          <p:pic>
            <p:nvPicPr>
              <p:cNvPr id="37" name="Picture 3"/>
              <p:cNvPicPr>
                <a:picLocks noChangeAspect="1" noChangeArrowheads="1"/>
              </p:cNvPicPr>
              <p:nvPr/>
            </p:nvPicPr>
            <p:blipFill>
              <a:blip r:embed="rId3" cstate="print"/>
              <a:srcRect l="44444" t="91549" r="27778" b="1"/>
              <a:stretch>
                <a:fillRect/>
              </a:stretch>
            </p:blipFill>
            <p:spPr bwMode="auto">
              <a:xfrm>
                <a:off x="1219200" y="5638800"/>
                <a:ext cx="1143000" cy="457200"/>
              </a:xfrm>
              <a:prstGeom prst="rect">
                <a:avLst/>
              </a:prstGeom>
              <a:noFill/>
              <a:ln w="9525">
                <a:noFill/>
                <a:miter lim="800000"/>
                <a:headEnd/>
                <a:tailEnd/>
              </a:ln>
            </p:spPr>
          </p:pic>
          <p:sp>
            <p:nvSpPr>
              <p:cNvPr id="38" name="Rectangle 3"/>
              <p:cNvSpPr txBox="1">
                <a:spLocks noChangeArrowheads="1"/>
              </p:cNvSpPr>
              <p:nvPr/>
            </p:nvSpPr>
            <p:spPr>
              <a:xfrm>
                <a:off x="914400" y="5486400"/>
                <a:ext cx="1834940" cy="381000"/>
              </a:xfrm>
              <a:prstGeom prst="rect">
                <a:avLst/>
              </a:prstGeom>
            </p:spPr>
            <p:txBody>
              <a:bodyPr/>
              <a:lstStyle/>
              <a:p>
                <a:pPr marL="342900" indent="-342900" algn="l">
                  <a:lnSpc>
                    <a:spcPct val="90000"/>
                  </a:lnSpc>
                  <a:spcBef>
                    <a:spcPct val="20000"/>
                  </a:spcBef>
                  <a:defRPr/>
                </a:pPr>
                <a:r>
                  <a:rPr lang="en-US" sz="1200" kern="0" dirty="0" smtClean="0">
                    <a:solidFill>
                      <a:srgbClr val="000000"/>
                    </a:solidFill>
                    <a:latin typeface="Arial"/>
                    <a:cs typeface="Arial" charset="0"/>
                  </a:rPr>
                  <a:t>Normalized V1 reads</a:t>
                </a:r>
                <a:endParaRPr lang="en-US" sz="1200" kern="0" dirty="0">
                  <a:solidFill>
                    <a:srgbClr val="000000"/>
                  </a:solidFill>
                  <a:latin typeface="Arial"/>
                  <a:cs typeface="Arial" charset="0"/>
                </a:endParaRPr>
              </a:p>
            </p:txBody>
          </p:sp>
          <p:sp>
            <p:nvSpPr>
              <p:cNvPr id="41" name="Rectangle 40"/>
              <p:cNvSpPr/>
              <p:nvPr/>
            </p:nvSpPr>
            <p:spPr>
              <a:xfrm>
                <a:off x="914400" y="5715000"/>
                <a:ext cx="381000" cy="2286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prstClr val="white"/>
                  </a:solidFill>
                  <a:latin typeface="Calibri"/>
                </a:endParaRPr>
              </a:p>
            </p:txBody>
          </p:sp>
        </p:grpSp>
      </p:grpSp>
      <p:sp>
        <p:nvSpPr>
          <p:cNvPr id="12" name="TextBox 11"/>
          <p:cNvSpPr txBox="1">
            <a:spLocks noChangeArrowheads="1"/>
          </p:cNvSpPr>
          <p:nvPr/>
        </p:nvSpPr>
        <p:spPr bwMode="auto">
          <a:xfrm>
            <a:off x="7315200" y="6553200"/>
            <a:ext cx="1680268" cy="246221"/>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000" kern="0" dirty="0" smtClean="0">
                <a:solidFill>
                  <a:sysClr val="windowText" lastClr="000000"/>
                </a:solidFill>
                <a:latin typeface="Arial" charset="0"/>
                <a:cs typeface="Arial" charset="0"/>
              </a:rPr>
              <a:t>Wan et al., </a:t>
            </a:r>
            <a:r>
              <a:rPr lang="en-US" sz="1000" i="1" kern="0" dirty="0" smtClean="0">
                <a:solidFill>
                  <a:sysClr val="windowText" lastClr="000000"/>
                </a:solidFill>
                <a:latin typeface="Arial" charset="0"/>
                <a:cs typeface="Arial" charset="0"/>
              </a:rPr>
              <a:t>Mol. Cell</a:t>
            </a:r>
            <a:r>
              <a:rPr lang="en-US" sz="1000" kern="0" dirty="0" smtClean="0">
                <a:solidFill>
                  <a:sysClr val="windowText" lastClr="000000"/>
                </a:solidFill>
                <a:latin typeface="Arial" charset="0"/>
                <a:cs typeface="Arial" charset="0"/>
              </a:rPr>
              <a:t>, 2012</a:t>
            </a:r>
            <a:endParaRPr lang="en-US" sz="10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107077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5753" y="381000"/>
            <a:ext cx="7430047" cy="584775"/>
          </a:xfrm>
          <a:prstGeom prst="rect">
            <a:avLst/>
          </a:prstGeom>
          <a:noFill/>
        </p:spPr>
        <p:txBody>
          <a:bodyPr wrap="none" rtlCol="0">
            <a:spAutoFit/>
          </a:bodyPr>
          <a:lstStyle/>
          <a:p>
            <a:pPr algn="l" fontAlgn="auto">
              <a:spcBef>
                <a:spcPts val="0"/>
              </a:spcBef>
              <a:spcAft>
                <a:spcPts val="0"/>
              </a:spcAft>
            </a:pPr>
            <a:r>
              <a:rPr lang="en-US" sz="3200" dirty="0" smtClean="0">
                <a:solidFill>
                  <a:prstClr val="black"/>
                </a:solidFill>
                <a:latin typeface="Arial" pitchFamily="34" charset="0"/>
                <a:cs typeface="Arial" pitchFamily="34" charset="0"/>
              </a:rPr>
              <a:t>Melting profiles distinguish RNA classes</a:t>
            </a:r>
            <a:endParaRPr lang="en-US" sz="3200" dirty="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b="24786"/>
          <a:stretch>
            <a:fillRect/>
          </a:stretch>
        </p:blipFill>
        <p:spPr bwMode="auto">
          <a:xfrm>
            <a:off x="1371600" y="1524000"/>
            <a:ext cx="5772150" cy="5029200"/>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25202" t="76354" r="12871" b="-285"/>
          <a:stretch>
            <a:fillRect/>
          </a:stretch>
        </p:blipFill>
        <p:spPr bwMode="auto">
          <a:xfrm>
            <a:off x="2286000" y="4171950"/>
            <a:ext cx="3276600" cy="1466850"/>
          </a:xfrm>
          <a:prstGeom prst="rect">
            <a:avLst/>
          </a:prstGeom>
          <a:noFill/>
          <a:ln w="9525">
            <a:noFill/>
            <a:miter lim="800000"/>
            <a:headEnd/>
            <a:tailEnd/>
          </a:ln>
        </p:spPr>
      </p:pic>
      <p:sp>
        <p:nvSpPr>
          <p:cNvPr id="5" name="TextBox 4"/>
          <p:cNvSpPr txBox="1">
            <a:spLocks noChangeArrowheads="1"/>
          </p:cNvSpPr>
          <p:nvPr/>
        </p:nvSpPr>
        <p:spPr bwMode="auto">
          <a:xfrm>
            <a:off x="7315200" y="6553200"/>
            <a:ext cx="1680268" cy="246221"/>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US" sz="1000" kern="0" dirty="0" smtClean="0">
                <a:solidFill>
                  <a:sysClr val="windowText" lastClr="000000"/>
                </a:solidFill>
                <a:latin typeface="Arial" charset="0"/>
                <a:cs typeface="Arial" charset="0"/>
              </a:rPr>
              <a:t>Wan et al., </a:t>
            </a:r>
            <a:r>
              <a:rPr lang="en-US" sz="1000" i="1" kern="0" dirty="0" smtClean="0">
                <a:solidFill>
                  <a:sysClr val="windowText" lastClr="000000"/>
                </a:solidFill>
                <a:latin typeface="Arial" charset="0"/>
                <a:cs typeface="Arial" charset="0"/>
              </a:rPr>
              <a:t>Mol. Cell</a:t>
            </a:r>
            <a:r>
              <a:rPr lang="en-US" sz="1000" kern="0" dirty="0" smtClean="0">
                <a:solidFill>
                  <a:sysClr val="windowText" lastClr="000000"/>
                </a:solidFill>
                <a:latin typeface="Arial" charset="0"/>
                <a:cs typeface="Arial" charset="0"/>
              </a:rPr>
              <a:t>, 2012</a:t>
            </a:r>
            <a:endParaRPr lang="en-US" sz="10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18122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3559</TotalTime>
  <Words>1739</Words>
  <Application>Microsoft Macintosh PowerPoint</Application>
  <PresentationFormat>On-screen Show (4:3)</PresentationFormat>
  <Paragraphs>264</Paragraphs>
  <Slides>40</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Calibri</vt:lpstr>
      <vt:lpstr>Calibri Light</vt:lpstr>
      <vt:lpstr>ＭＳ Ｐゴシック</vt:lpstr>
      <vt:lpstr>宋体</vt:lpstr>
      <vt:lpstr>Arial</vt:lpstr>
      <vt:lpstr>Office Theme</vt:lpstr>
      <vt:lpstr>Equation</vt:lpstr>
      <vt:lpstr>RNA secondary structure (PRAS, icSHAPE)</vt:lpstr>
      <vt:lpstr>PowerPoint Presentation</vt:lpstr>
      <vt:lpstr>PowerPoint Presentation</vt:lpstr>
      <vt:lpstr>PowerPoint Presentation</vt:lpstr>
      <vt:lpstr>2○ Structure landscape of mRNAs</vt:lpstr>
      <vt:lpstr>Parallel Analysis of RNA by Temperature Elevation (PARTE)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Mammalian microRNAs are important in development and tumorigenesis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   Date:   </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Transcriptome sequencing and ncRNAs (RNA-seq)</dc:title>
  <dc:creator>Microsoft Office User</dc:creator>
  <cp:lastModifiedBy>Microsoft Office User</cp:lastModifiedBy>
  <cp:revision>55</cp:revision>
  <dcterms:created xsi:type="dcterms:W3CDTF">2017-04-23T13:46:44Z</dcterms:created>
  <dcterms:modified xsi:type="dcterms:W3CDTF">2018-04-12T03:38:09Z</dcterms:modified>
</cp:coreProperties>
</file>