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78" r:id="rId3"/>
    <p:sldId id="258" r:id="rId4"/>
    <p:sldId id="279" r:id="rId5"/>
    <p:sldId id="280" r:id="rId6"/>
    <p:sldId id="281" r:id="rId7"/>
    <p:sldId id="282" r:id="rId8"/>
    <p:sldId id="283" r:id="rId9"/>
    <p:sldId id="285" r:id="rId10"/>
    <p:sldId id="286" r:id="rId11"/>
    <p:sldId id="288" r:id="rId12"/>
    <p:sldId id="289" r:id="rId13"/>
    <p:sldId id="287" r:id="rId14"/>
    <p:sldId id="290" r:id="rId15"/>
    <p:sldId id="291" r:id="rId16"/>
    <p:sldId id="292" r:id="rId17"/>
    <p:sldId id="293" r:id="rId18"/>
    <p:sldId id="277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36"/>
    <p:restoredTop sz="94674"/>
  </p:normalViewPr>
  <p:slideViewPr>
    <p:cSldViewPr snapToGrid="0" snapToObjects="1">
      <p:cViewPr>
        <p:scale>
          <a:sx n="140" d="100"/>
          <a:sy n="140" d="100"/>
        </p:scale>
        <p:origin x="115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3D598-8838-654F-8385-3AAED04644D7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749AF-E92D-9C4B-80DB-528BD8D8C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7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749AF-E92D-9C4B-80DB-528BD8D8C9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4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was not trained as a biologist,</a:t>
            </a:r>
            <a:r>
              <a:rPr lang="en-US" baseline="0" dirty="0" smtClean="0"/>
              <a:t> and the central dogma was almost the only thing I knew in modern biology. </a:t>
            </a:r>
          </a:p>
          <a:p>
            <a:r>
              <a:rPr lang="en-US" baseline="0" dirty="0" smtClean="0"/>
              <a:t>RNA characteristics makes RNA study more challenging and thus more interesting.</a:t>
            </a:r>
          </a:p>
          <a:p>
            <a:r>
              <a:rPr lang="en-US" baseline="0" dirty="0" smtClean="0"/>
              <a:t>Instead of a liner structure, they all seems to work together for a particular function.</a:t>
            </a:r>
          </a:p>
          <a:p>
            <a:r>
              <a:rPr lang="en-US" baseline="0" dirty="0" smtClean="0"/>
              <a:t>Get a figure for X-inactivation.</a:t>
            </a:r>
          </a:p>
          <a:p>
            <a:r>
              <a:rPr lang="en-US" baseline="0" dirty="0" smtClean="0"/>
              <a:t>We noticed that other than the sequencing of the RNAs, one of a key factor that affects RNA in functioning in all these processes is its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53117-6A4A-4C12-B574-A375B2D373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8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7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4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2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9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36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00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40009-592E-414B-BEE7-E3EDDE157086}" type="datetimeFigureOut">
              <a:rPr lang="en-US" smtClean="0"/>
              <a:t>5/9/17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58E-F1CD-C44E-9902-EC6427564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5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hyperlink" Target="http://www.ncbi.nlm.nih.gov/pubmed/17603471" TargetMode="External"/><Relationship Id="rId5" Type="http://schemas.openxmlformats.org/officeDocument/2006/relationships/hyperlink" Target="http://www.ncbi.nlm.nih.gov/pubmed/17540862" TargetMode="External"/><Relationship Id="rId6" Type="http://schemas.openxmlformats.org/officeDocument/2006/relationships/hyperlink" Target="http://www.ncbi.nlm.nih.gov/pubmed/17512414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105592"/>
            <a:ext cx="8257032" cy="16562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Protein-DNA/RNA interaction (</a:t>
            </a:r>
            <a:r>
              <a:rPr lang="en-US" altLang="zh-CN" dirty="0" err="1" smtClean="0"/>
              <a:t>ChIP-seq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CLiP-seq</a:t>
            </a:r>
            <a:r>
              <a:rPr lang="en-US" altLang="zh-CN" dirty="0" smtClean="0"/>
              <a:t>)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00100" y="3912742"/>
            <a:ext cx="7571232" cy="2314322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US" dirty="0" smtClean="0"/>
              <a:t>How to </a:t>
            </a:r>
            <a:r>
              <a:rPr lang="en-US" dirty="0" smtClean="0"/>
              <a:t>identify protein-DNA/RNA interacted sites?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How does a protein recognize its DNA/RNA biding sites?</a:t>
            </a:r>
          </a:p>
          <a:p>
            <a:pPr marL="457200" indent="-457200" algn="l">
              <a:buAutoNum type="arabicPeriod"/>
            </a:pPr>
            <a:r>
              <a:rPr lang="en-US" dirty="0" smtClean="0"/>
              <a:t>Discussion</a:t>
            </a:r>
            <a:r>
              <a:rPr lang="en-US" dirty="0" smtClean="0"/>
              <a:t>:</a:t>
            </a:r>
          </a:p>
          <a:p>
            <a:pPr marL="914400" lvl="1" indent="-457200" algn="l">
              <a:buAutoNum type="arabicPeriod"/>
            </a:pPr>
            <a:r>
              <a:rPr lang="en-US" dirty="0" smtClean="0"/>
              <a:t>How to build up a regulatory network?</a:t>
            </a:r>
            <a:endParaRPr lang="en-US" dirty="0" smtClean="0"/>
          </a:p>
          <a:p>
            <a:pPr marL="914400" lvl="1" indent="-457200" algn="l">
              <a:buAutoNum type="arabicPeriod"/>
            </a:pPr>
            <a:r>
              <a:rPr lang="en-US" dirty="0" smtClean="0"/>
              <a:t>Limitations of motif based analysis?</a:t>
            </a:r>
            <a:endParaRPr lang="en-US" dirty="0" smtClean="0"/>
          </a:p>
          <a:p>
            <a:pPr marL="457200" indent="-457200" algn="l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45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3856" y="1984248"/>
            <a:ext cx="69977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Difference between </a:t>
            </a:r>
            <a:r>
              <a:rPr lang="en-US" sz="2800" dirty="0" err="1" smtClean="0"/>
              <a:t>ChiP-seq</a:t>
            </a:r>
            <a:r>
              <a:rPr lang="en-US" sz="2800" dirty="0" smtClean="0"/>
              <a:t> and RIP/</a:t>
            </a:r>
            <a:r>
              <a:rPr lang="en-US" sz="2800" dirty="0" err="1" smtClean="0"/>
              <a:t>CLiP-seq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data analysis?</a:t>
            </a:r>
          </a:p>
          <a:p>
            <a:r>
              <a:rPr lang="en-US" sz="2800" dirty="0" smtClean="0"/>
              <a:t>Difference between RIP-</a:t>
            </a:r>
            <a:r>
              <a:rPr lang="en-US" sz="2800" dirty="0" err="1" smtClean="0"/>
              <a:t>seq</a:t>
            </a:r>
            <a:r>
              <a:rPr lang="en-US" sz="2800" dirty="0" smtClean="0"/>
              <a:t> and </a:t>
            </a:r>
            <a:r>
              <a:rPr lang="en-US" sz="2800" dirty="0" err="1" smtClean="0"/>
              <a:t>CLiP-seq</a:t>
            </a:r>
            <a:endParaRPr lang="en-US" sz="2800" dirty="0" smtClean="0"/>
          </a:p>
          <a:p>
            <a:r>
              <a:rPr lang="en-US" sz="2800" dirty="0"/>
              <a:t>d</a:t>
            </a:r>
            <a:r>
              <a:rPr lang="en-US" sz="2800" dirty="0" smtClean="0"/>
              <a:t>ata analysis?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1064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59" y="350806"/>
            <a:ext cx="4137447" cy="6269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6944" y="749808"/>
            <a:ext cx="315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DNA sequencing motif?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5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1898458"/>
            <a:ext cx="8595360" cy="3633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1872" y="841248"/>
            <a:ext cx="647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Sequencing </a:t>
            </a:r>
            <a:r>
              <a:rPr lang="en-US" sz="2800" smtClean="0"/>
              <a:t>motif search using MEME Suite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4835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687" y="429382"/>
            <a:ext cx="4509943" cy="614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8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715768"/>
            <a:ext cx="63963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can we do if we know ALL TF motifs?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625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312"/>
            <a:ext cx="9144000" cy="4754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3848" y="539496"/>
            <a:ext cx="6090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about create a regulatory network?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41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4792" y="2734056"/>
            <a:ext cx="56109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if there is no Sequence motif?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897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67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006"/>
            <a:ext cx="9144000" cy="523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1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Protein-DNA/RNA interaction</a:t>
            </a:r>
            <a:endParaRPr lang="en-US" dirty="0"/>
          </a:p>
        </p:txBody>
      </p:sp>
      <p:pic>
        <p:nvPicPr>
          <p:cNvPr id="4" name="3d-central-dogma-audio-titl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2600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884" y="1491435"/>
            <a:ext cx="7408868" cy="48636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9882" y="689140"/>
            <a:ext cx="6976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dirty="0"/>
              <a:t>How to identify protein-DNA/RNA interacted sites?</a:t>
            </a:r>
          </a:p>
          <a:p>
            <a:pPr marL="457200" indent="-457200">
              <a:buAutoNum type="arabicPeriod"/>
            </a:pPr>
            <a:r>
              <a:rPr lang="en-US" dirty="0"/>
              <a:t>How does a protein recognize its DNA/RNA biding sites?</a:t>
            </a:r>
          </a:p>
        </p:txBody>
      </p:sp>
    </p:spTree>
    <p:extLst>
      <p:ext uri="{BB962C8B-B14F-4D97-AF65-F5344CB8AC3E}">
        <p14:creationId xmlns:p14="http://schemas.microsoft.com/office/powerpoint/2010/main" val="74845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9" y="559796"/>
            <a:ext cx="3703321" cy="492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3481" y="559796"/>
            <a:ext cx="32735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Chromatin immunoprecipitation experiments followed by sequencing (</a:t>
            </a:r>
            <a:r>
              <a:rPr lang="en-US" b="1" dirty="0" err="1"/>
              <a:t>ChIP</a:t>
            </a:r>
            <a:r>
              <a:rPr lang="en-US" b="1" dirty="0"/>
              <a:t>–</a:t>
            </a:r>
            <a:r>
              <a:rPr lang="en-US" b="1" dirty="0" err="1"/>
              <a:t>seq</a:t>
            </a:r>
            <a:r>
              <a:rPr lang="en-US" b="1" dirty="0"/>
              <a:t>) detect protein–DNA binding events and chemical modifications of histone proteins</a:t>
            </a:r>
            <a:r>
              <a:rPr lang="en-US" b="1" dirty="0" smtClean="0"/>
              <a:t>.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48073" y="5128557"/>
            <a:ext cx="218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</a:t>
            </a:r>
            <a:r>
              <a:rPr lang="en-US" b="1" dirty="0" err="1" smtClean="0"/>
              <a:t>Keji</a:t>
            </a:r>
            <a:r>
              <a:rPr lang="en-US" b="1" dirty="0" smtClean="0"/>
              <a:t> Zhao @ NIH</a:t>
            </a:r>
            <a:r>
              <a:rPr lang="en-US" b="1" dirty="0"/>
              <a:t> 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780" y="2355288"/>
            <a:ext cx="2246708" cy="2718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888" y="5631425"/>
            <a:ext cx="8805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 charset="0"/>
              </a:rPr>
              <a:t>-</a:t>
            </a:r>
            <a:r>
              <a:rPr lang="en-US" sz="1600" dirty="0" err="1">
                <a:latin typeface="Helvetica" charset="0"/>
              </a:rPr>
              <a:t>Mikkelsen</a:t>
            </a:r>
            <a:r>
              <a:rPr lang="en-US" sz="1600" dirty="0">
                <a:latin typeface="Helvetica" charset="0"/>
              </a:rPr>
              <a:t> et al. from the Broad submitted to </a:t>
            </a:r>
            <a:r>
              <a:rPr lang="en-US" sz="1600" dirty="0">
                <a:latin typeface="Helvetica" charset="0"/>
                <a:hlinkClick r:id="rId4"/>
              </a:rPr>
              <a:t>Nature</a:t>
            </a:r>
            <a:r>
              <a:rPr lang="en-US" sz="1600" dirty="0">
                <a:latin typeface="Helvetica" charset="0"/>
              </a:rPr>
              <a:t> and was published in </a:t>
            </a:r>
            <a:r>
              <a:rPr lang="en-US" sz="1600" dirty="0" smtClean="0">
                <a:latin typeface="Helvetica" charset="0"/>
              </a:rPr>
              <a:t>August</a:t>
            </a:r>
            <a:r>
              <a:rPr lang="en-US" sz="1600" dirty="0">
                <a:latin typeface="Helvetica" charset="0"/>
              </a:rPr>
              <a:t>,</a:t>
            </a:r>
            <a:r>
              <a:rPr lang="en-US" sz="1600" dirty="0" smtClean="0">
                <a:latin typeface="Helvetica" charset="0"/>
              </a:rPr>
              <a:t> 2007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latin typeface="Helvetica" charset="0"/>
              </a:rPr>
              <a:t>-Johnson et al. from Stanford submitted to </a:t>
            </a:r>
            <a:r>
              <a:rPr lang="en-US" sz="1600" dirty="0">
                <a:latin typeface="Helvetica" charset="0"/>
                <a:hlinkClick r:id="rId5"/>
              </a:rPr>
              <a:t>Science</a:t>
            </a:r>
            <a:r>
              <a:rPr lang="en-US" sz="1600" dirty="0">
                <a:latin typeface="Helvetica" charset="0"/>
              </a:rPr>
              <a:t> and was published in </a:t>
            </a:r>
            <a:r>
              <a:rPr lang="en-US" sz="1600" dirty="0" smtClean="0">
                <a:latin typeface="Helvetica" charset="0"/>
              </a:rPr>
              <a:t>June, 2007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>
                <a:latin typeface="Helvetica" charset="0"/>
              </a:rPr>
              <a:t>-</a:t>
            </a:r>
            <a:r>
              <a:rPr lang="en-US" sz="1600" dirty="0" err="1">
                <a:latin typeface="Helvetica" charset="0"/>
              </a:rPr>
              <a:t>Barski</a:t>
            </a:r>
            <a:r>
              <a:rPr lang="en-US" sz="1600" dirty="0">
                <a:latin typeface="Helvetica" charset="0"/>
              </a:rPr>
              <a:t> et al. from NHLBI, NIH submitted to </a:t>
            </a:r>
            <a:r>
              <a:rPr lang="en-US" sz="1600" dirty="0">
                <a:latin typeface="Helvetica" charset="0"/>
                <a:hlinkClick r:id="rId6"/>
              </a:rPr>
              <a:t>Cell</a:t>
            </a:r>
            <a:r>
              <a:rPr lang="en-US" sz="1600" dirty="0">
                <a:latin typeface="Helvetica" charset="0"/>
              </a:rPr>
              <a:t> and was published in </a:t>
            </a:r>
            <a:r>
              <a:rPr lang="en-US" sz="1600" dirty="0" smtClean="0">
                <a:latin typeface="Helvetica" charset="0"/>
              </a:rPr>
              <a:t>May, 2007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9177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" y="1137803"/>
            <a:ext cx="5760720" cy="5054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3499" y="6488668"/>
            <a:ext cx="2530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Wapinski</a:t>
            </a:r>
            <a:r>
              <a:rPr lang="en-US" dirty="0" smtClean="0"/>
              <a:t> et al, Cell,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59015" y="568863"/>
            <a:ext cx="386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Typical TF </a:t>
            </a:r>
            <a:r>
              <a:rPr lang="en-US" sz="2800" dirty="0" err="1" smtClean="0"/>
              <a:t>ChIP-seq</a:t>
            </a:r>
            <a:r>
              <a:rPr lang="en-US" sz="2800" dirty="0" smtClean="0"/>
              <a:t> signal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702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" y="895096"/>
            <a:ext cx="8623300" cy="1562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" y="3008376"/>
            <a:ext cx="18288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441" y="5522390"/>
            <a:ext cx="1989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Zhang Yong </a:t>
            </a:r>
          </a:p>
          <a:p>
            <a:r>
              <a:rPr lang="en-US" dirty="0" smtClean="0"/>
              <a:t>@ </a:t>
            </a:r>
            <a:r>
              <a:rPr lang="en-US" dirty="0" err="1" smtClean="0"/>
              <a:t>Tongji</a:t>
            </a:r>
            <a:r>
              <a:rPr lang="en-US" dirty="0" smtClean="0"/>
              <a:t> University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090" y="3008376"/>
            <a:ext cx="1558798" cy="2291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0680" y="5522390"/>
            <a:ext cx="2184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Prof. Shirley Liu</a:t>
            </a:r>
          </a:p>
          <a:p>
            <a:r>
              <a:rPr lang="en-US" dirty="0" smtClean="0"/>
              <a:t>@ Harvard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80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455456"/>
            <a:ext cx="7592984" cy="610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9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592" y="1975104"/>
            <a:ext cx="66041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Limitations of MACS?</a:t>
            </a:r>
          </a:p>
          <a:p>
            <a:r>
              <a:rPr lang="en-US" sz="2800" dirty="0" smtClean="0"/>
              <a:t>How to check </a:t>
            </a:r>
            <a:r>
              <a:rPr lang="en-US" sz="2800" dirty="0" err="1" smtClean="0"/>
              <a:t>ChIP-seq</a:t>
            </a:r>
            <a:r>
              <a:rPr lang="en-US" sz="2800" dirty="0" smtClean="0"/>
              <a:t> data reproducibility?</a:t>
            </a:r>
          </a:p>
          <a:p>
            <a:r>
              <a:rPr lang="en-US" sz="2800" dirty="0" smtClean="0"/>
              <a:t>Peak = Protein-DNA binding?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4831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783542"/>
            <a:ext cx="4625864" cy="55441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07024" y="783542"/>
            <a:ext cx="29169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Protein-RNA interaction</a:t>
            </a:r>
          </a:p>
          <a:p>
            <a:endParaRPr lang="en-US" sz="2000" dirty="0"/>
          </a:p>
          <a:p>
            <a:r>
              <a:rPr lang="en-US" sz="2000" dirty="0"/>
              <a:t>RNA </a:t>
            </a:r>
            <a:r>
              <a:rPr lang="en-US" sz="2000" dirty="0" smtClean="0"/>
              <a:t>Immunoprecipitation followed by high-throughput sequencing</a:t>
            </a:r>
            <a:endParaRPr lang="en-US" sz="2000" dirty="0"/>
          </a:p>
          <a:p>
            <a:r>
              <a:rPr lang="en-US" sz="2000" dirty="0" smtClean="0"/>
              <a:t>(RIP-</a:t>
            </a:r>
            <a:r>
              <a:rPr lang="en-US" sz="2000" dirty="0" err="1" smtClean="0"/>
              <a:t>seq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Crosslinking-immunoprecipitation</a:t>
            </a:r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CLiP-seq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785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1768</TotalTime>
  <Words>293</Words>
  <Application>Microsoft Macintosh PowerPoint</Application>
  <PresentationFormat>On-screen Show (4:3)</PresentationFormat>
  <Paragraphs>44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Light</vt:lpstr>
      <vt:lpstr>Helvetica</vt:lpstr>
      <vt:lpstr>宋体</vt:lpstr>
      <vt:lpstr>Arial</vt:lpstr>
      <vt:lpstr>Office Theme</vt:lpstr>
      <vt:lpstr>Protein-DNA/RNA interaction (ChIP-seq, CLiP-seq)</vt:lpstr>
      <vt:lpstr>Protein-DNA/RNA interaction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Transcriptome sequencing and ncRNAs (RNA-seq)</dc:title>
  <dc:creator>Microsoft Office User</dc:creator>
  <cp:lastModifiedBy>Microsoft Office User</cp:lastModifiedBy>
  <cp:revision>47</cp:revision>
  <dcterms:created xsi:type="dcterms:W3CDTF">2017-04-23T13:46:44Z</dcterms:created>
  <dcterms:modified xsi:type="dcterms:W3CDTF">2017-05-09T15:16:00Z</dcterms:modified>
</cp:coreProperties>
</file>