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83" r:id="rId5"/>
    <p:sldId id="261" r:id="rId6"/>
    <p:sldId id="284" r:id="rId7"/>
    <p:sldId id="262" r:id="rId8"/>
    <p:sldId id="285" r:id="rId9"/>
    <p:sldId id="263" r:id="rId10"/>
    <p:sldId id="264" r:id="rId11"/>
    <p:sldId id="286" r:id="rId12"/>
    <p:sldId id="291" r:id="rId13"/>
    <p:sldId id="288" r:id="rId14"/>
    <p:sldId id="289" r:id="rId15"/>
    <p:sldId id="292" r:id="rId16"/>
    <p:sldId id="290" r:id="rId17"/>
    <p:sldId id="293" r:id="rId18"/>
    <p:sldId id="294" r:id="rId19"/>
    <p:sldId id="295" r:id="rId20"/>
    <p:sldId id="296" r:id="rId21"/>
    <p:sldId id="297" r:id="rId22"/>
    <p:sldId id="29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76"/>
  </p:normalViewPr>
  <p:slideViewPr>
    <p:cSldViewPr snapToGrid="0" snapToObjects="1">
      <p:cViewPr varScale="1">
        <p:scale>
          <a:sx n="136" d="100"/>
          <a:sy n="136" d="100"/>
        </p:scale>
        <p:origin x="216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3503-F027-1242-9F48-FCDFBA9E97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03B7-9971-FC4C-88AC-D734ED4A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3503-F027-1242-9F48-FCDFBA9E97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03B7-9971-FC4C-88AC-D734ED4A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8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3503-F027-1242-9F48-FCDFBA9E97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03B7-9971-FC4C-88AC-D734ED4A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9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3503-F027-1242-9F48-FCDFBA9E97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03B7-9971-FC4C-88AC-D734ED4A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3503-F027-1242-9F48-FCDFBA9E97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03B7-9971-FC4C-88AC-D734ED4A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2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3503-F027-1242-9F48-FCDFBA9E97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03B7-9971-FC4C-88AC-D734ED4A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3503-F027-1242-9F48-FCDFBA9E97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03B7-9971-FC4C-88AC-D734ED4A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3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3503-F027-1242-9F48-FCDFBA9E97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03B7-9971-FC4C-88AC-D734ED4A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6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3503-F027-1242-9F48-FCDFBA9E97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03B7-9971-FC4C-88AC-D734ED4A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3503-F027-1242-9F48-FCDFBA9E97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03B7-9971-FC4C-88AC-D734ED4A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3503-F027-1242-9F48-FCDFBA9E97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03B7-9971-FC4C-88AC-D734ED4A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5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73503-F027-1242-9F48-FCDFBA9E97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A03B7-9971-FC4C-88AC-D734ED4A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7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Discrete Probability Distribution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10-15 at 11.4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6" y="1249208"/>
            <a:ext cx="10960100" cy="199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624" y="6795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排列</a:t>
            </a:r>
            <a:endParaRPr lang="en-US" sz="2400" dirty="0"/>
          </a:p>
        </p:txBody>
      </p:sp>
      <p:pic>
        <p:nvPicPr>
          <p:cNvPr id="2" name="Picture 1" descr="Screen Shot 2017-10-15 at 11.47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0" y="3164544"/>
            <a:ext cx="108712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10-15 at 11.5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35692"/>
            <a:ext cx="11239500" cy="619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624" y="11412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组合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413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16 at 12.29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2421760"/>
            <a:ext cx="8356600" cy="173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624" y="67954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问题来了：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7683" y="5058609"/>
            <a:ext cx="3968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二项分布可以解决这类问题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103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0-16 at 12.12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881392"/>
            <a:ext cx="8890000" cy="204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624" y="47354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二项分布：</a:t>
            </a:r>
            <a:endParaRPr lang="en-US" sz="2400" dirty="0"/>
          </a:p>
        </p:txBody>
      </p:sp>
      <p:pic>
        <p:nvPicPr>
          <p:cNvPr id="4" name="Picture 3" descr="Screen Shot 2017-10-16 at 12.13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770298"/>
            <a:ext cx="8851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1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624" y="47354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二项分布的应用条件和实例：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57624" y="1021320"/>
            <a:ext cx="101918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</a:t>
            </a:r>
            <a:r>
              <a:rPr lang="zh-TW" altLang="en-US" dirty="0"/>
              <a:t>．各观察单位只能具有相互对立的一种结果，如阳性或阴性，生存或死亡等，属于两分类资料。</a:t>
            </a:r>
          </a:p>
          <a:p>
            <a:r>
              <a:rPr lang="en-US" altLang="zh-TW" dirty="0"/>
              <a:t>2</a:t>
            </a:r>
            <a:r>
              <a:rPr lang="zh-TW" altLang="en-US" dirty="0"/>
              <a:t>．已知发生某一结果（阳性）</a:t>
            </a:r>
            <a:r>
              <a:rPr lang="zh-TW" altLang="en-US" dirty="0" smtClean="0"/>
              <a:t>的概率为</a:t>
            </a:r>
            <a:r>
              <a:rPr lang="en-US" altLang="zh-CN" dirty="0" smtClean="0"/>
              <a:t>p</a:t>
            </a:r>
            <a:r>
              <a:rPr lang="zh-TW" altLang="en-US" dirty="0" smtClean="0"/>
              <a:t>，</a:t>
            </a:r>
            <a:r>
              <a:rPr lang="zh-TW" altLang="en-US" dirty="0"/>
              <a:t>其对立结果的概率为</a:t>
            </a:r>
            <a:r>
              <a:rPr lang="en-US" altLang="zh-TW" dirty="0"/>
              <a:t>1</a:t>
            </a:r>
            <a:r>
              <a:rPr lang="en-US" altLang="zh-TW" dirty="0" smtClean="0"/>
              <a:t>-</a:t>
            </a:r>
            <a:r>
              <a:rPr lang="en-US" altLang="zh-CN" dirty="0" smtClean="0"/>
              <a:t>p</a:t>
            </a:r>
            <a:r>
              <a:rPr lang="zh-TW" altLang="en-US" dirty="0" smtClean="0"/>
              <a:t>，</a:t>
            </a:r>
            <a:r>
              <a:rPr lang="zh-TW" altLang="en-US" dirty="0"/>
              <a:t>实际</a:t>
            </a:r>
            <a:r>
              <a:rPr lang="zh-TW" altLang="en-US" dirty="0" smtClean="0"/>
              <a:t>工作中要求</a:t>
            </a:r>
            <a:r>
              <a:rPr lang="en-US" altLang="zh-CN" dirty="0" smtClean="0"/>
              <a:t>p</a:t>
            </a:r>
            <a:r>
              <a:rPr lang="zh-TW" altLang="en-US" dirty="0" smtClean="0"/>
              <a:t>是从大量观察中获得比较稳</a:t>
            </a:r>
            <a:r>
              <a:rPr lang="zh-TW" altLang="en-US" dirty="0"/>
              <a:t>定的数值。</a:t>
            </a:r>
          </a:p>
          <a:p>
            <a:r>
              <a:rPr lang="en-US" altLang="zh-TW" dirty="0" smtClean="0"/>
              <a:t>3</a:t>
            </a:r>
            <a:r>
              <a:rPr lang="zh-TW" altLang="en-US" dirty="0"/>
              <a:t>．</a:t>
            </a:r>
            <a:r>
              <a:rPr lang="en-US" altLang="zh-TW" dirty="0"/>
              <a:t>n</a:t>
            </a:r>
            <a:r>
              <a:rPr lang="zh-TW" altLang="en-US" dirty="0"/>
              <a:t>次试验在相同条件下进行，且各个观察单位的观察结果相互独立，即每个观察单位的观察结果不会影响到其他观察单位的结果。如要求疾病无传染性、无家族性</a:t>
            </a:r>
            <a:r>
              <a:rPr lang="zh-TW" altLang="en-US" dirty="0" smtClean="0"/>
              <a:t>等。</a:t>
            </a:r>
            <a:endParaRPr lang="en-US" dirty="0"/>
          </a:p>
        </p:txBody>
      </p:sp>
      <p:pic>
        <p:nvPicPr>
          <p:cNvPr id="6" name="Picture 5" descr="Screen Shot 2017-10-16 at 12.17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58823"/>
            <a:ext cx="111252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5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7624" y="67954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更多实例：</a:t>
            </a:r>
            <a:endParaRPr lang="en-US" sz="2400" dirty="0"/>
          </a:p>
        </p:txBody>
      </p:sp>
      <p:pic>
        <p:nvPicPr>
          <p:cNvPr id="3" name="Picture 2" descr="Screen Shot 2017-10-16 at 12.11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35191"/>
            <a:ext cx="87503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5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624" y="473545"/>
            <a:ext cx="400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二项分布的期望值和方差：</a:t>
            </a:r>
            <a:endParaRPr lang="en-US" sz="2400" dirty="0"/>
          </a:p>
        </p:txBody>
      </p:sp>
      <p:pic>
        <p:nvPicPr>
          <p:cNvPr id="2" name="Picture 1" descr="Screen Shot 2017-10-16 at 12.21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973566"/>
            <a:ext cx="9232900" cy="4622800"/>
          </a:xfrm>
          <a:prstGeom prst="rect">
            <a:avLst/>
          </a:prstGeom>
        </p:spPr>
      </p:pic>
      <p:pic>
        <p:nvPicPr>
          <p:cNvPr id="4" name="Picture 3" descr="Screen Shot 2017-10-16 at 12.21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4" y="5596366"/>
            <a:ext cx="108458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79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16 at 12.29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551810"/>
            <a:ext cx="8356600" cy="173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624" y="679540"/>
            <a:ext cx="2737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回顾先前的问题：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51710" y="4765249"/>
                <a:ext cx="9008107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≥2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charset="0"/>
                        </a:rPr>
                        <m:t>=1−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&lt;2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charset="0"/>
                        </a:rPr>
                        <m:t>=1−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charset="0"/>
                        </a:rPr>
                        <m:t>−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dirty="0" smtClean="0"/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10" y="4765249"/>
                <a:ext cx="9008107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17699" y="3696107"/>
                <a:ext cx="4402807" cy="818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=2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is-IS" sz="280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s-IS" sz="280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bg-BG" sz="28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bg-BG" sz="280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charset="0"/>
                            </a:rPr>
                            <m:t>)</m:t>
                          </m:r>
                          <m:r>
                            <a:rPr lang="bg-BG" sz="2800" i="1" smtClean="0">
                              <a:latin typeface="Cambria Math" charset="0"/>
                            </a:rPr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bg-BG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bg-BG" sz="2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800" i="1">
                              <a:latin typeface="Cambria Math" charset="0"/>
                            </a:rPr>
                            <m:t>)</m:t>
                          </m:r>
                          <m:r>
                            <a:rPr lang="bg-BG" sz="2800" i="1">
                              <a:latin typeface="Cambria Math" charset="0"/>
                            </a:rPr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699" y="3696107"/>
                <a:ext cx="4402807" cy="8185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26223" y="5299408"/>
                <a:ext cx="4936095" cy="703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=1-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2800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2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 i="1">
                                <a:latin typeface="Cambria Math" charset="0"/>
                              </a:rPr>
                              <m:t>0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bg-BG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bg-BG" sz="2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 i="1">
                            <a:latin typeface="Cambria Math" charset="0"/>
                          </a:rPr>
                          <m:t>)</m:t>
                        </m:r>
                        <m:r>
                          <a:rPr lang="bg-BG" sz="2800" i="1">
                            <a:latin typeface="Cambria Math" charset="0"/>
                          </a:rPr>
                          <m:t> 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bg-BG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bg-BG" sz="2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i="1">
                                <a:latin typeface="Cambria Math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 i="1">
                            <a:latin typeface="Cambria Math" charset="0"/>
                          </a:rPr>
                          <m:t>)</m:t>
                        </m:r>
                        <m:r>
                          <a:rPr lang="bg-BG" sz="2800" i="1">
                            <a:latin typeface="Cambria Math" charset="0"/>
                          </a:rPr>
                          <m:t> 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2800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2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 i="1">
                                <a:latin typeface="Cambria Math" charset="0"/>
                              </a:rPr>
                              <m:t>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bg-BG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bg-BG" sz="2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 i="1">
                            <a:latin typeface="Cambria Math" charset="0"/>
                          </a:rPr>
                          <m:t>)</m:t>
                        </m:r>
                        <m:r>
                          <a:rPr lang="bg-BG" sz="2800" i="1">
                            <a:latin typeface="Cambria Math" charset="0"/>
                          </a:rPr>
                          <m:t> 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bg-BG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bg-BG" sz="2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i="1">
                                <a:latin typeface="Cambria Math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 i="1">
                            <a:latin typeface="Cambria Math" charset="0"/>
                          </a:rPr>
                          <m:t>)</m:t>
                        </m:r>
                        <m:r>
                          <a:rPr lang="bg-BG" sz="2800" i="1">
                            <a:latin typeface="Cambria Math" charset="0"/>
                          </a:rPr>
                          <m:t> 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9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23" y="5299408"/>
                <a:ext cx="4936095" cy="703911"/>
              </a:xfrm>
              <a:prstGeom prst="rect">
                <a:avLst/>
              </a:prstGeom>
              <a:blipFill rotWithShape="0">
                <a:blip r:embed="rId5"/>
                <a:stretch>
                  <a:fillRect l="-2593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576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779" y="1120428"/>
            <a:ext cx="10724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在实际事例中，当一个随机事件，例如某电话交换台收到的呼叫、来到某公共汽车站的乘客、某放射性物质发射出的粒子、显微镜下某区域中的白血球等等，以固定的平均瞬时速率</a:t>
            </a:r>
            <a:r>
              <a:rPr lang="en-US" altLang="zh-TW" dirty="0" err="1"/>
              <a:t>λ</a:t>
            </a:r>
            <a:r>
              <a:rPr lang="zh-TW" altLang="en-US" dirty="0"/>
              <a:t>（或称密度）随机且独立地出现时，那么这个事件在单位时间（面积或体积）内出现的次数或个数就近似地服从泊松分布</a:t>
            </a:r>
            <a:r>
              <a:rPr lang="en-US" altLang="zh-TW" dirty="0"/>
              <a:t>P(</a:t>
            </a:r>
            <a:r>
              <a:rPr lang="en-US" altLang="zh-TW" dirty="0" err="1"/>
              <a:t>λ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泊松分布适合于描述单位时间</a:t>
            </a:r>
            <a:r>
              <a:rPr lang="zh-TW" altLang="en-US" dirty="0"/>
              <a:t>（或空间）内随机事件发生的</a:t>
            </a:r>
            <a:r>
              <a:rPr lang="zh-TW" altLang="en-US" dirty="0" smtClean="0"/>
              <a:t>次数。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624" y="473545"/>
            <a:ext cx="415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泊松分布的应用条件和实例：</a:t>
            </a:r>
            <a:endParaRPr lang="en-US" sz="2400" dirty="0"/>
          </a:p>
        </p:txBody>
      </p:sp>
      <p:pic>
        <p:nvPicPr>
          <p:cNvPr id="6" name="Picture 5" descr="Screen Shot 2017-10-16 at 12.58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386154"/>
            <a:ext cx="10922000" cy="231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526" y="4783881"/>
            <a:ext cx="118847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Poisson distribution depends on a single parameter μ = </a:t>
            </a:r>
            <a:r>
              <a:rPr lang="en-US" dirty="0" err="1"/>
              <a:t>λ</a:t>
            </a:r>
            <a:r>
              <a:rPr lang="en-US" i="1" dirty="0" err="1"/>
              <a:t>t</a:t>
            </a:r>
            <a:r>
              <a:rPr lang="en-US" i="1" dirty="0"/>
              <a:t> . </a:t>
            </a:r>
            <a:r>
              <a:rPr lang="en-US" dirty="0"/>
              <a:t>Note that the parameter </a:t>
            </a:r>
            <a:r>
              <a:rPr lang="en-US" dirty="0" err="1"/>
              <a:t>λ</a:t>
            </a:r>
            <a:r>
              <a:rPr lang="en-US" dirty="0"/>
              <a:t> represents the </a:t>
            </a:r>
            <a:r>
              <a:rPr lang="en-US" i="1" dirty="0"/>
              <a:t>expected number of events per unit time</a:t>
            </a:r>
            <a:r>
              <a:rPr lang="en-US" dirty="0"/>
              <a:t>, whereas the </a:t>
            </a:r>
            <a:r>
              <a:rPr lang="en-US" dirty="0" smtClean="0"/>
              <a:t>parameter </a:t>
            </a:r>
            <a:r>
              <a:rPr lang="en-US" dirty="0"/>
              <a:t>μ represents the </a:t>
            </a:r>
            <a:r>
              <a:rPr lang="en-US" i="1" dirty="0"/>
              <a:t>expected number of events over time period t. </a:t>
            </a:r>
            <a:r>
              <a:rPr lang="en-US" dirty="0"/>
              <a:t>One important </a:t>
            </a:r>
            <a:r>
              <a:rPr lang="en-US" dirty="0" smtClean="0"/>
              <a:t>difference </a:t>
            </a:r>
            <a:r>
              <a:rPr lang="en-US" dirty="0"/>
              <a:t>between the Poisson and binomial distributions concerns the numbers of trials and events. For a binomial distribution there are a finite number of trials </a:t>
            </a:r>
            <a:r>
              <a:rPr lang="en-US" i="1" dirty="0"/>
              <a:t>n</a:t>
            </a:r>
            <a:r>
              <a:rPr lang="en-US" dirty="0"/>
              <a:t>, and the number of events can be no larger than </a:t>
            </a:r>
            <a:r>
              <a:rPr lang="en-US" i="1" dirty="0"/>
              <a:t>n. </a:t>
            </a:r>
            <a:r>
              <a:rPr lang="en-US" dirty="0"/>
              <a:t>For a Poisson distribution the number of trials is essentially infinite and the number of events (or number of deaths) can be indefinitely large, although the probability of </a:t>
            </a:r>
            <a:r>
              <a:rPr lang="en-US" i="1" dirty="0"/>
              <a:t>k </a:t>
            </a:r>
            <a:r>
              <a:rPr lang="en-US" dirty="0"/>
              <a:t>events becomes very small as </a:t>
            </a:r>
            <a:r>
              <a:rPr lang="en-US" i="1" dirty="0"/>
              <a:t>k </a:t>
            </a:r>
            <a:r>
              <a:rPr lang="en-US" dirty="0"/>
              <a:t>increases. </a:t>
            </a:r>
          </a:p>
        </p:txBody>
      </p:sp>
    </p:spTree>
    <p:extLst>
      <p:ext uri="{BB962C8B-B14F-4D97-AF65-F5344CB8AC3E}">
        <p14:creationId xmlns:p14="http://schemas.microsoft.com/office/powerpoint/2010/main" val="124893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624" y="67954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泊松分布实例：</a:t>
            </a:r>
            <a:endParaRPr lang="en-US" sz="2400" dirty="0"/>
          </a:p>
        </p:txBody>
      </p:sp>
      <p:pic>
        <p:nvPicPr>
          <p:cNvPr id="3" name="Picture 2" descr="Screen Shot 2017-10-16 at 1.02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26" y="152400"/>
            <a:ext cx="8801100" cy="6553200"/>
          </a:xfrm>
          <a:prstGeom prst="rect">
            <a:avLst/>
          </a:prstGeom>
        </p:spPr>
      </p:pic>
      <p:pic>
        <p:nvPicPr>
          <p:cNvPr id="6" name="Picture 5" descr="Screen Shot 2017-10-16 at 1.06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98" y="2505883"/>
            <a:ext cx="4438217" cy="37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0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Reviews from last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Basic concepts of Probability</a:t>
            </a:r>
          </a:p>
          <a:p>
            <a:r>
              <a:rPr lang="en-US" altLang="zh-CN" dirty="0"/>
              <a:t>2. Bayes’ Rule and Screening </a:t>
            </a:r>
            <a:r>
              <a:rPr lang="en-US" altLang="zh-CN" dirty="0" smtClean="0"/>
              <a:t>Tests</a:t>
            </a:r>
          </a:p>
          <a:p>
            <a:r>
              <a:rPr lang="en-US" altLang="zh-CN" dirty="0"/>
              <a:t>3. ROC Curves</a:t>
            </a:r>
            <a:endParaRPr lang="en-US" altLang="zh-CN" dirty="0" smtClean="0"/>
          </a:p>
          <a:p>
            <a:r>
              <a:rPr lang="en-US" dirty="0"/>
              <a:t>4</a:t>
            </a:r>
            <a:r>
              <a:rPr lang="en-US" dirty="0" smtClean="0"/>
              <a:t>. Two papers on </a:t>
            </a:r>
            <a:r>
              <a:rPr lang="en-US" dirty="0" err="1" smtClean="0"/>
              <a:t>cfDNA</a:t>
            </a:r>
            <a:endParaRPr lang="en-US" dirty="0" smtClean="0"/>
          </a:p>
          <a:p>
            <a:r>
              <a:rPr lang="en-US" altLang="zh-CN" dirty="0"/>
              <a:t>5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 groups should be established before Dec. 1</a:t>
            </a:r>
          </a:p>
          <a:p>
            <a:r>
              <a:rPr lang="en-US" dirty="0" smtClean="0"/>
              <a:t>6.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624" y="473545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泊松分布的期望值和方差：</a:t>
            </a:r>
            <a:endParaRPr lang="en-US" sz="2400" dirty="0"/>
          </a:p>
        </p:txBody>
      </p:sp>
      <p:pic>
        <p:nvPicPr>
          <p:cNvPr id="3" name="Picture 2" descr="Screen Shot 2017-10-16 at 1.08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054373"/>
            <a:ext cx="8864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0-16 at 1.11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434922"/>
            <a:ext cx="8877300" cy="2806700"/>
          </a:xfrm>
          <a:prstGeom prst="rect">
            <a:avLst/>
          </a:prstGeom>
        </p:spPr>
      </p:pic>
      <p:pic>
        <p:nvPicPr>
          <p:cNvPr id="4" name="Picture 3" descr="Screen Shot 2017-10-16 at 1.1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3429000"/>
            <a:ext cx="8801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72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10-16 at 1.14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092200"/>
            <a:ext cx="9004300" cy="466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624" y="473545"/>
            <a:ext cx="5225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Home Work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–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Due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Monday Oct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29, 2018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09099" y="5692050"/>
            <a:ext cx="9717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Prove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binomial distribution with large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and small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can be accurately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approximated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a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Poisson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distribution with parameter μ =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np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30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15 at 10.43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884968"/>
            <a:ext cx="11709400" cy="5664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069723" y="2422396"/>
            <a:ext cx="2710061" cy="0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69723" y="3583037"/>
            <a:ext cx="2710061" cy="0"/>
          </a:xfrm>
          <a:prstGeom prst="line">
            <a:avLst/>
          </a:prstGeom>
          <a:ln w="3810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52103" y="3757987"/>
            <a:ext cx="2147101" cy="2618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52103" y="4473431"/>
            <a:ext cx="1427037" cy="2618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52103" y="5206697"/>
            <a:ext cx="2932626" cy="2618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69723" y="2600984"/>
            <a:ext cx="3076639" cy="2618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69723" y="4198456"/>
            <a:ext cx="3076639" cy="2618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69723" y="4870980"/>
            <a:ext cx="3076639" cy="62378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76946" y="352031"/>
            <a:ext cx="6048234" cy="63002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Summary of this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15 at 10.43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96900"/>
            <a:ext cx="11709400" cy="5664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069723" y="2134328"/>
            <a:ext cx="2710061" cy="0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69723" y="3294969"/>
            <a:ext cx="2710061" cy="0"/>
          </a:xfrm>
          <a:prstGeom prst="line">
            <a:avLst/>
          </a:prstGeom>
          <a:ln w="3810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52103" y="3469919"/>
            <a:ext cx="2147101" cy="2618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52103" y="4185363"/>
            <a:ext cx="1427037" cy="2618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52103" y="4918629"/>
            <a:ext cx="2932626" cy="2618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69723" y="2312916"/>
            <a:ext cx="3076639" cy="2618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69723" y="3910388"/>
            <a:ext cx="3076639" cy="2618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69723" y="4582912"/>
            <a:ext cx="3076639" cy="62378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15 at 11.01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178814"/>
            <a:ext cx="11010900" cy="1054100"/>
          </a:xfrm>
          <a:prstGeom prst="rect">
            <a:avLst/>
          </a:prstGeom>
        </p:spPr>
      </p:pic>
      <p:pic>
        <p:nvPicPr>
          <p:cNvPr id="6" name="Picture 5" descr="Screen Shot 2017-10-15 at 11.01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352018"/>
            <a:ext cx="11010900" cy="269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4200" y="5627448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/>
              <a:t>简单地说，随机变量是指随</a:t>
            </a:r>
            <a:r>
              <a:rPr lang="zh-TW" altLang="en-US" sz="2400" dirty="0"/>
              <a:t>机事件的数量表现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100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0-15 at 11.0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61619"/>
            <a:ext cx="11061700" cy="1701800"/>
          </a:xfrm>
          <a:prstGeom prst="rect">
            <a:avLst/>
          </a:prstGeom>
        </p:spPr>
      </p:pic>
      <p:pic>
        <p:nvPicPr>
          <p:cNvPr id="3" name="Picture 2" descr="Screen Shot 2017-10-15 at 11.09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01" y="2590800"/>
            <a:ext cx="10363200" cy="1663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8799" y="5010004"/>
            <a:ext cx="11046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离散型随机变量通常依据概率质量函数分类，主要分为：伯努</a:t>
            </a:r>
            <a:r>
              <a:rPr lang="zh-TW" altLang="en-US" sz="2400" dirty="0" smtClean="0"/>
              <a:t>利（</a:t>
            </a:r>
            <a:r>
              <a:rPr lang="zh-CN" altLang="en-US" sz="2400" dirty="0" smtClean="0"/>
              <a:t>负二项</a:t>
            </a:r>
            <a:r>
              <a:rPr lang="zh-TW" altLang="en-US" sz="2400" dirty="0" smtClean="0"/>
              <a:t>）随机变量</a:t>
            </a:r>
            <a:r>
              <a:rPr lang="zh-TW" altLang="en-US" sz="2400" dirty="0"/>
              <a:t>、二项随机变量、几何随机变量和泊松随机变量。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03078" y="4494091"/>
            <a:ext cx="6220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aseline="30000" dirty="0" smtClean="0"/>
              <a:t>W</a:t>
            </a:r>
            <a:r>
              <a:rPr lang="en-US" sz="3600" baseline="30000" dirty="0" smtClean="0"/>
              <a:t>here </a:t>
            </a:r>
            <a:r>
              <a:rPr lang="en-US" sz="3600" baseline="30000" dirty="0"/>
              <a:t>a probability-mass function comes </a:t>
            </a:r>
            <a:r>
              <a:rPr lang="en-US" sz="3600" baseline="30000" dirty="0" smtClean="0"/>
              <a:t>from</a:t>
            </a:r>
            <a:r>
              <a:rPr lang="en-US" sz="3600" baseline="30000" dirty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98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15 at 11.0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55" y="257574"/>
            <a:ext cx="8802021" cy="2741262"/>
          </a:xfrm>
          <a:prstGeom prst="rect">
            <a:avLst/>
          </a:prstGeom>
        </p:spPr>
      </p:pic>
      <p:pic>
        <p:nvPicPr>
          <p:cNvPr id="5" name="Picture 4" descr="Screen Shot 2017-10-15 at 11.10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55" y="2902406"/>
            <a:ext cx="7538471" cy="37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0-15 at 11.2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260724"/>
            <a:ext cx="10985500" cy="201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624" y="67954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第一个重要概念：期望值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4532" y="3576826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期望值</a:t>
            </a:r>
            <a:r>
              <a:rPr lang="zh-CN" altLang="en-US" sz="2400" dirty="0" smtClean="0"/>
              <a:t>和平均值有什么异同？讨论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4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15 at 11.34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150924"/>
            <a:ext cx="11201400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624" y="689259"/>
            <a:ext cx="433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第</a:t>
            </a:r>
            <a:r>
              <a:rPr lang="zh-CN" altLang="en-US" sz="2400" dirty="0" smtClean="0"/>
              <a:t>二</a:t>
            </a:r>
            <a:r>
              <a:rPr lang="en-US" sz="2400" dirty="0" smtClean="0"/>
              <a:t>个重要概念：</a:t>
            </a:r>
            <a:r>
              <a:rPr lang="zh-CN" altLang="en-US" sz="2400" dirty="0" smtClean="0"/>
              <a:t>方差、标准差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48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7-10-15 at 11.3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0" y="542858"/>
            <a:ext cx="10922000" cy="1143000"/>
          </a:xfrm>
          <a:prstGeom prst="rect">
            <a:avLst/>
          </a:prstGeom>
        </p:spPr>
      </p:pic>
      <p:pic>
        <p:nvPicPr>
          <p:cNvPr id="2" name="Picture 1" descr="Screen Shot 2017-10-15 at 11.38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85858"/>
            <a:ext cx="11074400" cy="990600"/>
          </a:xfrm>
          <a:prstGeom prst="rect">
            <a:avLst/>
          </a:prstGeom>
        </p:spPr>
      </p:pic>
      <p:pic>
        <p:nvPicPr>
          <p:cNvPr id="3" name="Picture 2" descr="Screen Shot 2017-10-15 at 11.40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0" y="2999834"/>
            <a:ext cx="9004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35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565</Words>
  <Application>Microsoft Macintosh PowerPoint</Application>
  <PresentationFormat>Widescreen</PresentationFormat>
  <Paragraphs>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Calibri Light</vt:lpstr>
      <vt:lpstr>Cambria Math</vt:lpstr>
      <vt:lpstr>DengXian</vt:lpstr>
      <vt:lpstr>DengXian Light</vt:lpstr>
      <vt:lpstr>新細明體</vt:lpstr>
      <vt:lpstr>Arial</vt:lpstr>
      <vt:lpstr>Office Theme</vt:lpstr>
      <vt:lpstr>Discrete Probability Distribution</vt:lpstr>
      <vt:lpstr>Reviews from last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this class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64</cp:revision>
  <dcterms:created xsi:type="dcterms:W3CDTF">2017-10-07T13:38:34Z</dcterms:created>
  <dcterms:modified xsi:type="dcterms:W3CDTF">2018-10-17T10:51:24Z</dcterms:modified>
</cp:coreProperties>
</file>